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charts/chart1.xml" ContentType="application/vnd.openxmlformats-officedocument.drawingml.chart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 of funds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8FE8FF"/>
              </a:solidFill>
              <a:ln w="25400" cap="flat">
                <a:solidFill>
                  <a:srgbClr val="040912"/>
                </a:solidFill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FFBF7B"/>
              </a:solidFill>
              <a:ln w="25400" cap="flat">
                <a:solidFill>
                  <a:srgbClr val="040912"/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rgbClr val="C4B3FF"/>
              </a:solidFill>
              <a:ln w="25400" cap="flat">
                <a:solidFill>
                  <a:srgbClr val="040912"/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solidFill>
                <a:srgbClr val="B4F1D5"/>
              </a:solidFill>
              <a:ln w="25400" cap="flat">
                <a:solidFill>
                  <a:srgbClr val="040912"/>
                </a:solidFill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solidFill>
                <a:srgbClr val="63788E"/>
              </a:solidFill>
              <a:ln w="25400" cap="flat">
                <a:solidFill>
                  <a:srgbClr val="040912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Hire</c:v>
                </c:pt>
                <c:pt idx="1">
                  <c:v>GTM</c:v>
                </c:pt>
                <c:pt idx="2">
                  <c:v>Break-cap</c:v>
                </c:pt>
                <c:pt idx="3">
                  <c:v>Consolidate</c:v>
                </c:pt>
                <c:pt idx="4">
                  <c:v>Reserve</c:v>
                </c:pt>
              </c:strCache>
            </c:strRef>
          </c:cat>
          <c:val>
            <c:numRef>
              <c:f>Sheet1!$B$2:$B$6</c:f>
              <c:numCache>
                <c:ptCount val="5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span"/>
  </c:chart>
  <c:spPr>
    <a:solidFill>
      <a:srgbClr val="040912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1.xml"/><Relationship Id="rId1" Type="http://schemas.openxmlformats.org/officeDocument/2006/relationships/image" Target="../media/Slide-14-image-1.jpeg"/><Relationship Id="rId3" Type="http://schemas.openxmlformats.org/officeDocument/2006/relationships/image" Target="../media/image-14-2.png"/><Relationship Id="rId4" Type="http://schemas.openxmlformats.org/officeDocument/2006/relationships/image" Target="../media/image-1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emmanuelhaddad/claude-home/projects/fundraising-readiness/pitch-deck/assets/brand/pushingcap-logo-op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960120"/>
            <a:ext cx="1481328" cy="1554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080" y="278892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b="1" spc="100" kern="0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PUSHING CAPITAL</a:t>
            </a:r>
            <a:endParaRPr lang="en-US" sz="5200" dirty="0"/>
          </a:p>
        </p:txBody>
      </p:sp>
      <p:sp>
        <p:nvSpPr>
          <p:cNvPr id="4" name="Text 1"/>
          <p:cNvSpPr/>
          <p:nvPr/>
        </p:nvSpPr>
        <p:spPr>
          <a:xfrm>
            <a:off x="640080" y="3794760"/>
            <a:ext cx="8412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700"/>
              </a:lnSpc>
              <a:buNone/>
            </a:pPr>
            <a:r>
              <a:rPr lang="en-US" sz="2000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data-first operating platform for high-friction</a:t>
            </a:r>
            <a:endParaRPr lang="en-US" sz="2000" dirty="0"/>
          </a:p>
          <a:p>
            <a:pPr indent="0" marL="0">
              <a:lnSpc>
                <a:spcPts val="2700"/>
              </a:lnSpc>
              <a:buNone/>
            </a:pPr>
            <a:r>
              <a:rPr lang="en-US" sz="2000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personal and business workflows.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640080" y="5074920"/>
            <a:ext cx="1828800" cy="20117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6" name="Text 3"/>
          <p:cNvSpPr/>
          <p:nvPr/>
        </p:nvSpPr>
        <p:spPr>
          <a:xfrm>
            <a:off x="640080" y="5230368"/>
            <a:ext cx="7315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spc="200" kern="0" dirty="0">
                <a:solidFill>
                  <a:srgbClr val="9DB2C7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ROUND  ·  2026  ·  CONFIDENTIAL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589788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Emmanuel “Manny” Haddad</a:t>
            </a:r>
            <a:pPr indent="0" marL="0">
              <a:buNone/>
            </a:pPr>
            <a:r>
              <a:rPr lang="en-US" sz="1250" dirty="0">
                <a:solidFill>
                  <a:srgbClr val="63788E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 Co-founder &amp; CEO        </a:t>
            </a:r>
            <a:pPr indent="0" marL="0">
              <a:buNone/>
            </a:pPr>
            <a:r>
              <a:rPr lang="en-US" sz="12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David Berger</a:t>
            </a:r>
            <a:pPr indent="0" marL="0">
              <a:buNone/>
            </a:pPr>
            <a:r>
              <a:rPr lang="en-US" sz="1250" dirty="0">
                <a:solidFill>
                  <a:srgbClr val="63788E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 Co-founder &amp; CDO / CFO</a:t>
            </a:r>
            <a:endParaRPr lang="en-US" sz="12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TRACTION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Post-revenue, soft-launched, capacity-capped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783080"/>
            <a:ext cx="5532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We’re not pre-product or pre-revenue — we’re post-product, post-revenue, pre-public-launch. Capital-efficient to here.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640080" y="2532888"/>
            <a:ext cx="5532120" cy="768096"/>
          </a:xfrm>
          <a:prstGeom prst="roundRect">
            <a:avLst>
              <a:gd name="adj" fmla="val 10714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77824" y="2532888"/>
            <a:ext cx="137160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~$200K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2267712" y="2679192"/>
            <a:ext cx="12802" cy="475488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8" name="Text 6"/>
          <p:cNvSpPr/>
          <p:nvPr/>
        </p:nvSpPr>
        <p:spPr>
          <a:xfrm>
            <a:off x="2450592" y="2532888"/>
            <a:ext cx="35204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total revenue to date  ·  low-5-figure typical month, six-figure best  ·  legacy-client servicing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640080" y="3447288"/>
            <a:ext cx="5532120" cy="768096"/>
          </a:xfrm>
          <a:prstGeom prst="roundRect">
            <a:avLst>
              <a:gd name="adj" fmla="val 10714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77824" y="3447288"/>
            <a:ext cx="137160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Live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2267712" y="3593592"/>
            <a:ext cx="12802" cy="475488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12" name="Text 10"/>
          <p:cNvSpPr/>
          <p:nvPr/>
        </p:nvSpPr>
        <p:spPr>
          <a:xfrm>
            <a:off x="2450592" y="3447288"/>
            <a:ext cx="35204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UserOne Retail Dealer 101 — first commercial software in market at $1,000 founding seat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640080" y="4361688"/>
            <a:ext cx="5532120" cy="768096"/>
          </a:xfrm>
          <a:prstGeom prst="roundRect">
            <a:avLst>
              <a:gd name="adj" fmla="val 10714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77824" y="4361688"/>
            <a:ext cx="137160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Daily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2267712" y="4507992"/>
            <a:ext cx="12802" cy="475488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16" name="Text 14"/>
          <p:cNvSpPr/>
          <p:nvPr/>
        </p:nvSpPr>
        <p:spPr>
          <a:xfrm>
            <a:off x="2450592" y="4361688"/>
            <a:ext cx="35204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deploy cadence — actively shipping across 40+ services in production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640080" y="5276088"/>
            <a:ext cx="5532120" cy="768096"/>
          </a:xfrm>
          <a:prstGeom prst="roundRect">
            <a:avLst>
              <a:gd name="adj" fmla="val 10714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77824" y="5276088"/>
            <a:ext cx="137160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$0</a:t>
            </a:r>
            <a:endParaRPr lang="en-US" sz="2200" dirty="0"/>
          </a:p>
        </p:txBody>
      </p:sp>
      <p:sp>
        <p:nvSpPr>
          <p:cNvPr id="19" name="Shape 17"/>
          <p:cNvSpPr/>
          <p:nvPr/>
        </p:nvSpPr>
        <p:spPr>
          <a:xfrm>
            <a:off x="2267712" y="5422392"/>
            <a:ext cx="12802" cy="475488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20" name="Text 18"/>
          <p:cNvSpPr/>
          <p:nvPr/>
        </p:nvSpPr>
        <p:spPr>
          <a:xfrm>
            <a:off x="2450592" y="5276088"/>
            <a:ext cx="35204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outside capital raised — the entire foundation is bootstrapped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6583680" y="1783080"/>
            <a:ext cx="4967935" cy="4261104"/>
          </a:xfrm>
          <a:prstGeom prst="roundRect">
            <a:avLst>
              <a:gd name="adj" fmla="val 1931"/>
            </a:avLst>
          </a:prstGeom>
          <a:solidFill>
            <a:srgbClr val="02060D"/>
          </a:solidFill>
          <a:ln w="15875">
            <a:solidFill>
              <a:srgbClr val="8FE8FF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6894576" y="1975104"/>
            <a:ext cx="434614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i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“Why haven’t you launched publicly yet?”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6894576" y="2395728"/>
            <a:ext cx="4346143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honest answer is discipline, in three parts: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6894576" y="2816352"/>
            <a:ext cx="384048" cy="384048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894576" y="2807208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7424928" y="2779776"/>
            <a:ext cx="377921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Data layer first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7424928" y="3072384"/>
            <a:ext cx="3779215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8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 public launch without the golden record = the same broken services everyone else sells. We built the spine before the storefront.</a:t>
            </a:r>
            <a:endParaRPr lang="en-US" sz="1080" dirty="0"/>
          </a:p>
        </p:txBody>
      </p:sp>
      <p:sp>
        <p:nvSpPr>
          <p:cNvPr id="28" name="Shape 26"/>
          <p:cNvSpPr/>
          <p:nvPr/>
        </p:nvSpPr>
        <p:spPr>
          <a:xfrm>
            <a:off x="6894576" y="3840480"/>
            <a:ext cx="384048" cy="384048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894576" y="3831336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2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7424928" y="3803904"/>
            <a:ext cx="377921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Validated under constraint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7424928" y="4096512"/>
            <a:ext cx="3779215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8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We chose to do the work manually, with paying customers, before scaling. The seed funds the delivery layer so we scale without doing the work personally.</a:t>
            </a:r>
            <a:endParaRPr lang="en-US" sz="1080" dirty="0"/>
          </a:p>
        </p:txBody>
      </p:sp>
      <p:sp>
        <p:nvSpPr>
          <p:cNvPr id="32" name="Shape 30"/>
          <p:cNvSpPr/>
          <p:nvPr/>
        </p:nvSpPr>
        <p:spPr>
          <a:xfrm>
            <a:off x="6894576" y="4864608"/>
            <a:ext cx="384048" cy="384048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894576" y="4855464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3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7424928" y="4828032"/>
            <a:ext cx="377921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Learned the workflow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7424928" y="5120640"/>
            <a:ext cx="3779215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8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Operating as a private services firm with real money on the line taught us exactly what to productize.</a:t>
            </a:r>
            <a:endParaRPr lang="en-US" sz="1080" dirty="0"/>
          </a:p>
        </p:txBody>
      </p:sp>
      <p:sp>
        <p:nvSpPr>
          <p:cNvPr id="36" name="Text 34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37" name="Text 35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38" name="Text 36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10</a:t>
            </a:r>
            <a:endParaRPr lang="en-US" sz="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DEFENSIBILITY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Why this is hard to replicate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591056"/>
            <a:ext cx="109115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Every one of these is verifiable in production today — not on a future roadmap.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640080" y="2103120"/>
            <a:ext cx="1933590" cy="3200400"/>
          </a:xfrm>
          <a:prstGeom prst="roundRect">
            <a:avLst>
              <a:gd name="adj" fmla="val 4256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22376" y="2103120"/>
            <a:ext cx="1768998" cy="502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7" name="Shape 5"/>
          <p:cNvSpPr/>
          <p:nvPr/>
        </p:nvSpPr>
        <p:spPr>
          <a:xfrm>
            <a:off x="1268547" y="2432304"/>
            <a:ext cx="676656" cy="676656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78" y="2608235"/>
            <a:ext cx="324795" cy="32479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86384" y="3200400"/>
            <a:ext cx="164098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Three-layer ownership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822960" y="3895344"/>
            <a:ext cx="1567830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Data + orchestration + delivery. Most agentic plays own one layer.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2884566" y="2103120"/>
            <a:ext cx="1933590" cy="3200400"/>
          </a:xfrm>
          <a:prstGeom prst="roundRect">
            <a:avLst>
              <a:gd name="adj" fmla="val 4256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2966862" y="2103120"/>
            <a:ext cx="1768998" cy="502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13" name="Shape 10"/>
          <p:cNvSpPr/>
          <p:nvPr/>
        </p:nvSpPr>
        <p:spPr>
          <a:xfrm>
            <a:off x="3513033" y="2432304"/>
            <a:ext cx="676656" cy="676656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964" y="2608235"/>
            <a:ext cx="324795" cy="324795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030870" y="3200400"/>
            <a:ext cx="164098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data graph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3067446" y="3895344"/>
            <a:ext cx="1567830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Multi-source ingestion compounds daily. Can’t be bought — only operated.</a:t>
            </a:r>
            <a:endParaRPr lang="en-US" sz="1050" dirty="0"/>
          </a:p>
        </p:txBody>
      </p:sp>
      <p:sp>
        <p:nvSpPr>
          <p:cNvPr id="17" name="Shape 13"/>
          <p:cNvSpPr/>
          <p:nvPr/>
        </p:nvSpPr>
        <p:spPr>
          <a:xfrm>
            <a:off x="5129052" y="2103120"/>
            <a:ext cx="1933590" cy="3200400"/>
          </a:xfrm>
          <a:prstGeom prst="roundRect">
            <a:avLst>
              <a:gd name="adj" fmla="val 4256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211348" y="2103120"/>
            <a:ext cx="1768998" cy="502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19" name="Shape 15"/>
          <p:cNvSpPr/>
          <p:nvPr/>
        </p:nvSpPr>
        <p:spPr>
          <a:xfrm>
            <a:off x="5757520" y="2432304"/>
            <a:ext cx="676656" cy="676656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450" y="2608235"/>
            <a:ext cx="324795" cy="324795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5275356" y="3200400"/>
            <a:ext cx="164098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Cross-cutting design</a:t>
            </a:r>
            <a:endParaRPr lang="en-US" sz="1300" dirty="0"/>
          </a:p>
        </p:txBody>
      </p:sp>
      <p:sp>
        <p:nvSpPr>
          <p:cNvPr id="22" name="Text 17"/>
          <p:cNvSpPr/>
          <p:nvPr/>
        </p:nvSpPr>
        <p:spPr>
          <a:xfrm>
            <a:off x="5311932" y="3895344"/>
            <a:ext cx="1567830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Vertical-siloed competitors can’t service workflows that span verticals.</a:t>
            </a:r>
            <a:endParaRPr lang="en-US" sz="1050" dirty="0"/>
          </a:p>
        </p:txBody>
      </p:sp>
      <p:sp>
        <p:nvSpPr>
          <p:cNvPr id="23" name="Shape 18"/>
          <p:cNvSpPr/>
          <p:nvPr/>
        </p:nvSpPr>
        <p:spPr>
          <a:xfrm>
            <a:off x="7373539" y="2103120"/>
            <a:ext cx="1933590" cy="3200400"/>
          </a:xfrm>
          <a:prstGeom prst="roundRect">
            <a:avLst>
              <a:gd name="adj" fmla="val 4256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7455835" y="2103120"/>
            <a:ext cx="1768998" cy="502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25" name="Shape 20"/>
          <p:cNvSpPr/>
          <p:nvPr/>
        </p:nvSpPr>
        <p:spPr>
          <a:xfrm>
            <a:off x="8002006" y="2432304"/>
            <a:ext cx="676656" cy="676656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936" y="2608235"/>
            <a:ext cx="324795" cy="324795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7519843" y="3200400"/>
            <a:ext cx="164098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Hybrid monetization</a:t>
            </a:r>
            <a:endParaRPr lang="en-US" sz="1300" dirty="0"/>
          </a:p>
        </p:txBody>
      </p:sp>
      <p:sp>
        <p:nvSpPr>
          <p:cNvPr id="28" name="Text 22"/>
          <p:cNvSpPr/>
          <p:nvPr/>
        </p:nvSpPr>
        <p:spPr>
          <a:xfrm>
            <a:off x="7556419" y="3895344"/>
            <a:ext cx="1567830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Optionality on which margin stream — workspace or work — scales fastest.</a:t>
            </a:r>
            <a:endParaRPr lang="en-US" sz="1050" dirty="0"/>
          </a:p>
        </p:txBody>
      </p:sp>
      <p:sp>
        <p:nvSpPr>
          <p:cNvPr id="29" name="Shape 23"/>
          <p:cNvSpPr/>
          <p:nvPr/>
        </p:nvSpPr>
        <p:spPr>
          <a:xfrm>
            <a:off x="9618025" y="2103120"/>
            <a:ext cx="1933590" cy="3200400"/>
          </a:xfrm>
          <a:prstGeom prst="roundRect">
            <a:avLst>
              <a:gd name="adj" fmla="val 4256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9700321" y="2103120"/>
            <a:ext cx="1768998" cy="502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31" name="Shape 25"/>
          <p:cNvSpPr/>
          <p:nvPr/>
        </p:nvSpPr>
        <p:spPr>
          <a:xfrm>
            <a:off x="10246492" y="2432304"/>
            <a:ext cx="676656" cy="676656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32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2423" y="2608235"/>
            <a:ext cx="324795" cy="324795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9764329" y="3200400"/>
            <a:ext cx="164098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Capital efficiency</a:t>
            </a:r>
            <a:endParaRPr lang="en-US" sz="1300" dirty="0"/>
          </a:p>
        </p:txBody>
      </p:sp>
      <p:sp>
        <p:nvSpPr>
          <p:cNvPr id="34" name="Text 27"/>
          <p:cNvSpPr/>
          <p:nvPr/>
        </p:nvSpPr>
        <p:spPr>
          <a:xfrm>
            <a:off x="9800905" y="3895344"/>
            <a:ext cx="1567830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 full production foundation, built with zero outside capital.</a:t>
            </a:r>
            <a:endParaRPr lang="en-US" sz="1050" dirty="0"/>
          </a:p>
        </p:txBody>
      </p:sp>
      <p:sp>
        <p:nvSpPr>
          <p:cNvPr id="35" name="Text 28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36" name="Text 29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37" name="Text 30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11</a:t>
            </a:r>
            <a:endParaRPr lang="en-US" sz="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TEAM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Two founders, plus a working agentic workforce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40080" y="1737360"/>
            <a:ext cx="5227168" cy="2286000"/>
          </a:xfrm>
          <a:prstGeom prst="roundRect">
            <a:avLst>
              <a:gd name="adj" fmla="val 3600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40080" y="1737360"/>
            <a:ext cx="50292" cy="2286000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6" name="Shape 4"/>
          <p:cNvSpPr/>
          <p:nvPr/>
        </p:nvSpPr>
        <p:spPr>
          <a:xfrm>
            <a:off x="950976" y="2048256"/>
            <a:ext cx="731520" cy="73152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71" y="2238451"/>
            <a:ext cx="351130" cy="35113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810512" y="2048256"/>
            <a:ext cx="376412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Emmanuel “Manny” Haddad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810512" y="2414016"/>
            <a:ext cx="376412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spc="5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Co-founder &amp; CEO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950976" y="2926080"/>
            <a:ext cx="4605376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Builds the platform end-to-end — data layer, orchestration, and agent backbone. Formerly CEO of Right Direction Auto, bringing automotive-industry operating depth.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324448" y="1737360"/>
            <a:ext cx="5227168" cy="2286000"/>
          </a:xfrm>
          <a:prstGeom prst="roundRect">
            <a:avLst>
              <a:gd name="adj" fmla="val 3600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324448" y="1737360"/>
            <a:ext cx="50292" cy="2286000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13" name="Shape 10"/>
          <p:cNvSpPr/>
          <p:nvPr/>
        </p:nvSpPr>
        <p:spPr>
          <a:xfrm>
            <a:off x="6635344" y="2048256"/>
            <a:ext cx="731520" cy="73152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FFBF7B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39" y="2238451"/>
            <a:ext cx="351130" cy="35113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494880" y="2048256"/>
            <a:ext cx="376412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David Berger</a:t>
            </a:r>
            <a:endParaRPr lang="en-US" sz="1650" dirty="0"/>
          </a:p>
        </p:txBody>
      </p:sp>
      <p:sp>
        <p:nvSpPr>
          <p:cNvPr id="16" name="Text 12"/>
          <p:cNvSpPr/>
          <p:nvPr/>
        </p:nvSpPr>
        <p:spPr>
          <a:xfrm>
            <a:off x="7494880" y="2414016"/>
            <a:ext cx="376412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spc="50" kern="0" dirty="0">
                <a:solidFill>
                  <a:srgbClr val="FFBF7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Co-founder &amp; CDO / CFO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6635344" y="2926080"/>
            <a:ext cx="4605376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Runs operations, data governance, finance, and the customer-facing side. Operator-shape leadership across every non-technical function PC needs to scale.</a:t>
            </a:r>
            <a:endParaRPr lang="en-US" sz="1200" dirty="0"/>
          </a:p>
        </p:txBody>
      </p:sp>
      <p:sp>
        <p:nvSpPr>
          <p:cNvPr id="18" name="Shape 14"/>
          <p:cNvSpPr/>
          <p:nvPr/>
        </p:nvSpPr>
        <p:spPr>
          <a:xfrm>
            <a:off x="640080" y="4297680"/>
            <a:ext cx="10911535" cy="1481328"/>
          </a:xfrm>
          <a:prstGeom prst="roundRect">
            <a:avLst>
              <a:gd name="adj" fmla="val 5556"/>
            </a:avLst>
          </a:prstGeom>
          <a:solidFill>
            <a:srgbClr val="02060D"/>
          </a:solidFill>
          <a:ln w="15240">
            <a:solidFill>
              <a:srgbClr val="C4B3FF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969264" y="4672584"/>
            <a:ext cx="731520" cy="73152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C4B3FF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459" y="4862779"/>
            <a:ext cx="351130" cy="35113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920240" y="4535424"/>
            <a:ext cx="935705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C4B3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Plus a working AI agent workforce</a:t>
            </a:r>
            <a:endParaRPr lang="en-US" sz="1550" dirty="0"/>
          </a:p>
        </p:txBody>
      </p:sp>
      <p:sp>
        <p:nvSpPr>
          <p:cNvPr id="22" name="Text 17"/>
          <p:cNvSpPr/>
          <p:nvPr/>
        </p:nvSpPr>
        <p:spPr>
          <a:xfrm>
            <a:off x="1920240" y="4901184"/>
            <a:ext cx="9311335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PC doesn’t only build agentic AI — it runs on it. Live RBAC profiles for named AI agents (Charles, Antigravity, P), 9 active agent-to-agent endpoints on the production event log, and daily commits authored alongside the founders. The Bain / Sequoia thesis, demonstrated in our own ops.</a:t>
            </a:r>
            <a:endParaRPr lang="en-US" sz="1150" dirty="0"/>
          </a:p>
        </p:txBody>
      </p:sp>
      <p:sp>
        <p:nvSpPr>
          <p:cNvPr id="23" name="Text 18"/>
          <p:cNvSpPr/>
          <p:nvPr/>
        </p:nvSpPr>
        <p:spPr>
          <a:xfrm>
            <a:off x="640080" y="5925312"/>
            <a:ext cx="1091153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First operational hires come from this round.</a:t>
            </a:r>
            <a:endParaRPr lang="en-US" sz="1000" dirty="0"/>
          </a:p>
        </p:txBody>
      </p:sp>
      <p:sp>
        <p:nvSpPr>
          <p:cNvPr id="24" name="Text 19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25" name="Text 20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26" name="Text 21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12</a:t>
            </a:r>
            <a:endParaRPr lang="en-US" sz="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HONEST RISKS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What we’re not hiding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591056"/>
            <a:ext cx="109115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Investors who’ve been burned by hidden problems appreciate this slide. Here’s what we know we need to address.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640080" y="2084832"/>
            <a:ext cx="2494712" cy="3429000"/>
          </a:xfrm>
          <a:prstGeom prst="roundRect">
            <a:avLst>
              <a:gd name="adj" fmla="val 3299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40080" y="2084832"/>
            <a:ext cx="50292" cy="3429000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7" name="Shape 5"/>
          <p:cNvSpPr/>
          <p:nvPr/>
        </p:nvSpPr>
        <p:spPr>
          <a:xfrm>
            <a:off x="896112" y="2359152"/>
            <a:ext cx="457200" cy="45720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FFBF7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96112" y="235000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BF7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896112" y="2926080"/>
            <a:ext cx="19826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Capacity-capped revenue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896112" y="3566160"/>
            <a:ext cx="19826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1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RISK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896112" y="3767328"/>
            <a:ext cx="198264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8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~$10K/mo on good months — real but small.</a:t>
            </a:r>
            <a:endParaRPr lang="en-US" sz="1080" dirty="0"/>
          </a:p>
        </p:txBody>
      </p:sp>
      <p:sp>
        <p:nvSpPr>
          <p:cNvPr id="12" name="Text 10"/>
          <p:cNvSpPr/>
          <p:nvPr/>
        </p:nvSpPr>
        <p:spPr>
          <a:xfrm>
            <a:off x="896112" y="4626864"/>
            <a:ext cx="19826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100" kern="0" dirty="0">
                <a:solidFill>
                  <a:srgbClr val="B4F1D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ANSWER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896112" y="4828032"/>
            <a:ext cx="19826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80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automation we’re raising for directly lifts this cap.</a:t>
            </a:r>
            <a:endParaRPr lang="en-US" sz="1080" dirty="0"/>
          </a:p>
        </p:txBody>
      </p:sp>
      <p:sp>
        <p:nvSpPr>
          <p:cNvPr id="14" name="Shape 12"/>
          <p:cNvSpPr/>
          <p:nvPr/>
        </p:nvSpPr>
        <p:spPr>
          <a:xfrm>
            <a:off x="3445688" y="2084832"/>
            <a:ext cx="2494712" cy="3429000"/>
          </a:xfrm>
          <a:prstGeom prst="roundRect">
            <a:avLst>
              <a:gd name="adj" fmla="val 3299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3445688" y="2084832"/>
            <a:ext cx="50292" cy="3429000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16" name="Shape 14"/>
          <p:cNvSpPr/>
          <p:nvPr/>
        </p:nvSpPr>
        <p:spPr>
          <a:xfrm>
            <a:off x="3701720" y="2359152"/>
            <a:ext cx="457200" cy="45720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FFBF7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701720" y="235000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BF7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2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3701720" y="2926080"/>
            <a:ext cx="19826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Multi-iteration surface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3701720" y="3566160"/>
            <a:ext cx="19826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1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RISK</a:t>
            </a: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3701720" y="3767328"/>
            <a:ext cx="198264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8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Fast iteration produced parallel attempts at similar concepts.</a:t>
            </a:r>
            <a:endParaRPr lang="en-US" sz="1080" dirty="0"/>
          </a:p>
        </p:txBody>
      </p:sp>
      <p:sp>
        <p:nvSpPr>
          <p:cNvPr id="21" name="Text 19"/>
          <p:cNvSpPr/>
          <p:nvPr/>
        </p:nvSpPr>
        <p:spPr>
          <a:xfrm>
            <a:off x="3701720" y="4626864"/>
            <a:ext cx="19826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100" kern="0" dirty="0">
                <a:solidFill>
                  <a:srgbClr val="B4F1D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ANSWER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3701720" y="4828032"/>
            <a:ext cx="19826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80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Consolidation is an explicit use-of-funds line.</a:t>
            </a:r>
            <a:endParaRPr lang="en-US" sz="1080" dirty="0"/>
          </a:p>
        </p:txBody>
      </p:sp>
      <p:sp>
        <p:nvSpPr>
          <p:cNvPr id="23" name="Shape 21"/>
          <p:cNvSpPr/>
          <p:nvPr/>
        </p:nvSpPr>
        <p:spPr>
          <a:xfrm>
            <a:off x="6251296" y="2084832"/>
            <a:ext cx="2494712" cy="3429000"/>
          </a:xfrm>
          <a:prstGeom prst="roundRect">
            <a:avLst>
              <a:gd name="adj" fmla="val 3299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251296" y="2084832"/>
            <a:ext cx="50292" cy="3429000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25" name="Shape 23"/>
          <p:cNvSpPr/>
          <p:nvPr/>
        </p:nvSpPr>
        <p:spPr>
          <a:xfrm>
            <a:off x="6507328" y="2359152"/>
            <a:ext cx="457200" cy="45720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FFBF7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507328" y="235000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BF7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3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507328" y="2926080"/>
            <a:ext cx="19826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Pre-launch hardening</a:t>
            </a:r>
            <a:endParaRPr lang="en-US" sz="1350" dirty="0"/>
          </a:p>
        </p:txBody>
      </p:sp>
      <p:sp>
        <p:nvSpPr>
          <p:cNvPr id="28" name="Text 26"/>
          <p:cNvSpPr/>
          <p:nvPr/>
        </p:nvSpPr>
        <p:spPr>
          <a:xfrm>
            <a:off x="6507328" y="3566160"/>
            <a:ext cx="19826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1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RISK</a:t>
            </a:r>
            <a:endParaRPr lang="en-US" sz="800" dirty="0"/>
          </a:p>
        </p:txBody>
      </p:sp>
      <p:sp>
        <p:nvSpPr>
          <p:cNvPr id="29" name="Text 27"/>
          <p:cNvSpPr/>
          <p:nvPr/>
        </p:nvSpPr>
        <p:spPr>
          <a:xfrm>
            <a:off x="6507328" y="3767328"/>
            <a:ext cx="198264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8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Gated site, trust pages, credential migration still required.</a:t>
            </a:r>
            <a:endParaRPr lang="en-US" sz="1080" dirty="0"/>
          </a:p>
        </p:txBody>
      </p:sp>
      <p:sp>
        <p:nvSpPr>
          <p:cNvPr id="30" name="Text 28"/>
          <p:cNvSpPr/>
          <p:nvPr/>
        </p:nvSpPr>
        <p:spPr>
          <a:xfrm>
            <a:off x="6507328" y="4626864"/>
            <a:ext cx="19826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100" kern="0" dirty="0">
                <a:solidFill>
                  <a:srgbClr val="B4F1D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ANSWER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6507328" y="4828032"/>
            <a:ext cx="19826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80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All scoped into the GTM and consolidate buckets.</a:t>
            </a:r>
            <a:endParaRPr lang="en-US" sz="1080" dirty="0"/>
          </a:p>
        </p:txBody>
      </p:sp>
      <p:sp>
        <p:nvSpPr>
          <p:cNvPr id="32" name="Shape 30"/>
          <p:cNvSpPr/>
          <p:nvPr/>
        </p:nvSpPr>
        <p:spPr>
          <a:xfrm>
            <a:off x="9056903" y="2084832"/>
            <a:ext cx="2494712" cy="3429000"/>
          </a:xfrm>
          <a:prstGeom prst="roundRect">
            <a:avLst>
              <a:gd name="adj" fmla="val 3299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9056903" y="2084832"/>
            <a:ext cx="50292" cy="3429000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34" name="Shape 32"/>
          <p:cNvSpPr/>
          <p:nvPr/>
        </p:nvSpPr>
        <p:spPr>
          <a:xfrm>
            <a:off x="9312935" y="2359152"/>
            <a:ext cx="457200" cy="45720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FFBF7B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312935" y="235000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BF7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4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9312935" y="2926080"/>
            <a:ext cx="198264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Two-founder team</a:t>
            </a:r>
            <a:endParaRPr lang="en-US" sz="1350" dirty="0"/>
          </a:p>
        </p:txBody>
      </p:sp>
      <p:sp>
        <p:nvSpPr>
          <p:cNvPr id="37" name="Text 35"/>
          <p:cNvSpPr/>
          <p:nvPr/>
        </p:nvSpPr>
        <p:spPr>
          <a:xfrm>
            <a:off x="9312935" y="3566160"/>
            <a:ext cx="19826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1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RISK</a:t>
            </a:r>
            <a:endParaRPr lang="en-US" sz="800" dirty="0"/>
          </a:p>
        </p:txBody>
      </p:sp>
      <p:sp>
        <p:nvSpPr>
          <p:cNvPr id="38" name="Text 36"/>
          <p:cNvSpPr/>
          <p:nvPr/>
        </p:nvSpPr>
        <p:spPr>
          <a:xfrm>
            <a:off x="9312935" y="3767328"/>
            <a:ext cx="198264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8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Capital-efficiency strength — and key-person risk.</a:t>
            </a:r>
            <a:endParaRPr lang="en-US" sz="1080" dirty="0"/>
          </a:p>
        </p:txBody>
      </p:sp>
      <p:sp>
        <p:nvSpPr>
          <p:cNvPr id="39" name="Text 37"/>
          <p:cNvSpPr/>
          <p:nvPr/>
        </p:nvSpPr>
        <p:spPr>
          <a:xfrm>
            <a:off x="9312935" y="4626864"/>
            <a:ext cx="19826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100" kern="0" dirty="0">
                <a:solidFill>
                  <a:srgbClr val="B4F1D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ANSWER</a:t>
            </a:r>
            <a:endParaRPr lang="en-US" sz="800" dirty="0"/>
          </a:p>
        </p:txBody>
      </p:sp>
      <p:sp>
        <p:nvSpPr>
          <p:cNvPr id="40" name="Text 38"/>
          <p:cNvSpPr/>
          <p:nvPr/>
        </p:nvSpPr>
        <p:spPr>
          <a:xfrm>
            <a:off x="9312935" y="4828032"/>
            <a:ext cx="19826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80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First operational hires come from this round.</a:t>
            </a:r>
            <a:endParaRPr lang="en-US" sz="1080" dirty="0"/>
          </a:p>
        </p:txBody>
      </p:sp>
      <p:sp>
        <p:nvSpPr>
          <p:cNvPr id="41" name="Text 39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42" name="Text 40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43" name="Text 41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13</a:t>
            </a:r>
            <a:endParaRPr lang="en-US" sz="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RAISE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Seed · $2.5M</a:t>
            </a:r>
            <a:endParaRPr lang="en-US" sz="3300" dirty="0"/>
          </a:p>
        </p:txBody>
      </p:sp>
      <p:graphicFrame>
        <p:nvGraphicFramePr>
          <p:cNvPr id="4" name="Chart 0" descr=""/>
          <p:cNvGraphicFramePr/>
          <p:nvPr/>
        </p:nvGraphicFramePr>
        <p:xfrm>
          <a:off x="640080" y="1874520"/>
          <a:ext cx="2788920" cy="278892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Shape 2"/>
          <p:cNvSpPr/>
          <p:nvPr/>
        </p:nvSpPr>
        <p:spPr>
          <a:xfrm>
            <a:off x="3840480" y="2002536"/>
            <a:ext cx="146304" cy="146304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6" name="Text 3"/>
          <p:cNvSpPr/>
          <p:nvPr/>
        </p:nvSpPr>
        <p:spPr>
          <a:xfrm>
            <a:off x="4114800" y="1901952"/>
            <a:ext cx="1325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Hire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5394960" y="1901952"/>
            <a:ext cx="640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40%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035040" y="1901952"/>
            <a:ext cx="777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DB2C7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$1.0M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4114800" y="2176272"/>
            <a:ext cx="3383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3788E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First operational team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3840480" y="2569464"/>
            <a:ext cx="146304" cy="146304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11" name="Text 8"/>
          <p:cNvSpPr/>
          <p:nvPr/>
        </p:nvSpPr>
        <p:spPr>
          <a:xfrm>
            <a:off x="4114800" y="2468880"/>
            <a:ext cx="1325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GTM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5394960" y="2468880"/>
            <a:ext cx="640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BF7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25%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035040" y="2468880"/>
            <a:ext cx="777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DB2C7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$625K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114800" y="2743200"/>
            <a:ext cx="3383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3788E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Public launch + acquisition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3840480" y="3136392"/>
            <a:ext cx="146304" cy="146304"/>
          </a:xfrm>
          <a:prstGeom prst="rect">
            <a:avLst/>
          </a:prstGeom>
          <a:solidFill>
            <a:srgbClr val="C4B3FF"/>
          </a:solidFill>
          <a:ln/>
        </p:spPr>
      </p:sp>
      <p:sp>
        <p:nvSpPr>
          <p:cNvPr id="16" name="Text 13"/>
          <p:cNvSpPr/>
          <p:nvPr/>
        </p:nvSpPr>
        <p:spPr>
          <a:xfrm>
            <a:off x="4114800" y="3035808"/>
            <a:ext cx="1325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Break-cap</a:t>
            </a:r>
            <a:endParaRPr lang="en-US" sz="1250" dirty="0"/>
          </a:p>
        </p:txBody>
      </p:sp>
      <p:sp>
        <p:nvSpPr>
          <p:cNvPr id="17" name="Text 14"/>
          <p:cNvSpPr/>
          <p:nvPr/>
        </p:nvSpPr>
        <p:spPr>
          <a:xfrm>
            <a:off x="5394960" y="3035808"/>
            <a:ext cx="640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4B3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20%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6035040" y="3035808"/>
            <a:ext cx="777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DB2C7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$500K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4114800" y="3310128"/>
            <a:ext cx="3383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3788E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Automation — the unlock</a:t>
            </a:r>
            <a:endParaRPr lang="en-US" sz="950" dirty="0"/>
          </a:p>
        </p:txBody>
      </p:sp>
      <p:sp>
        <p:nvSpPr>
          <p:cNvPr id="20" name="Shape 17"/>
          <p:cNvSpPr/>
          <p:nvPr/>
        </p:nvSpPr>
        <p:spPr>
          <a:xfrm>
            <a:off x="3840480" y="3703320"/>
            <a:ext cx="146304" cy="146304"/>
          </a:xfrm>
          <a:prstGeom prst="rect">
            <a:avLst/>
          </a:prstGeom>
          <a:solidFill>
            <a:srgbClr val="B4F1D5"/>
          </a:solidFill>
          <a:ln/>
        </p:spPr>
      </p:sp>
      <p:sp>
        <p:nvSpPr>
          <p:cNvPr id="21" name="Text 18"/>
          <p:cNvSpPr/>
          <p:nvPr/>
        </p:nvSpPr>
        <p:spPr>
          <a:xfrm>
            <a:off x="4114800" y="3602736"/>
            <a:ext cx="1325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Consolidate</a:t>
            </a: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5394960" y="3602736"/>
            <a:ext cx="640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B4F1D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10%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6035040" y="3602736"/>
            <a:ext cx="777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DB2C7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$250K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4114800" y="3877056"/>
            <a:ext cx="3383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3788E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GCP multi-project cleanup</a:t>
            </a:r>
            <a:endParaRPr lang="en-US" sz="950" dirty="0"/>
          </a:p>
        </p:txBody>
      </p:sp>
      <p:sp>
        <p:nvSpPr>
          <p:cNvPr id="25" name="Shape 22"/>
          <p:cNvSpPr/>
          <p:nvPr/>
        </p:nvSpPr>
        <p:spPr>
          <a:xfrm>
            <a:off x="3840480" y="4270248"/>
            <a:ext cx="146304" cy="146304"/>
          </a:xfrm>
          <a:prstGeom prst="rect">
            <a:avLst/>
          </a:prstGeom>
          <a:solidFill>
            <a:srgbClr val="63788E"/>
          </a:solidFill>
          <a:ln/>
        </p:spPr>
      </p:sp>
      <p:sp>
        <p:nvSpPr>
          <p:cNvPr id="26" name="Text 23"/>
          <p:cNvSpPr/>
          <p:nvPr/>
        </p:nvSpPr>
        <p:spPr>
          <a:xfrm>
            <a:off x="4114800" y="4169664"/>
            <a:ext cx="1325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Reserve</a:t>
            </a:r>
            <a:endParaRPr lang="en-US" sz="1250" dirty="0"/>
          </a:p>
        </p:txBody>
      </p:sp>
      <p:sp>
        <p:nvSpPr>
          <p:cNvPr id="27" name="Text 24"/>
          <p:cNvSpPr/>
          <p:nvPr/>
        </p:nvSpPr>
        <p:spPr>
          <a:xfrm>
            <a:off x="5394960" y="4169664"/>
            <a:ext cx="640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DB2C7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5%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6035040" y="4169664"/>
            <a:ext cx="777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DB2C7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$125K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4114800" y="4443984"/>
            <a:ext cx="3383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3788E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Buffer</a:t>
            </a:r>
            <a:endParaRPr lang="en-US" sz="950" dirty="0"/>
          </a:p>
        </p:txBody>
      </p:sp>
      <p:sp>
        <p:nvSpPr>
          <p:cNvPr id="30" name="Text 27"/>
          <p:cNvSpPr/>
          <p:nvPr/>
        </p:nvSpPr>
        <p:spPr>
          <a:xfrm>
            <a:off x="7863840" y="1828800"/>
            <a:ext cx="368777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spc="2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12-MONTH MILESTONES</a:t>
            </a:r>
            <a:endParaRPr lang="en-US" sz="1000" dirty="0"/>
          </a:p>
        </p:txBody>
      </p:sp>
      <p:sp>
        <p:nvSpPr>
          <p:cNvPr id="31" name="Shape 28"/>
          <p:cNvSpPr/>
          <p:nvPr/>
        </p:nvSpPr>
        <p:spPr>
          <a:xfrm>
            <a:off x="7863840" y="2194560"/>
            <a:ext cx="3687775" cy="1325880"/>
          </a:xfrm>
          <a:prstGeom prst="roundRect">
            <a:avLst>
              <a:gd name="adj" fmla="val 6207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32" name="Shape 29"/>
          <p:cNvSpPr/>
          <p:nvPr/>
        </p:nvSpPr>
        <p:spPr>
          <a:xfrm>
            <a:off x="7863840" y="2194560"/>
            <a:ext cx="50292" cy="1325880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33" name="Shape 30"/>
          <p:cNvSpPr/>
          <p:nvPr/>
        </p:nvSpPr>
        <p:spPr>
          <a:xfrm>
            <a:off x="8101584" y="2487168"/>
            <a:ext cx="713232" cy="713232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34" name="Image 0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024" y="2672608"/>
            <a:ext cx="342351" cy="342351"/>
          </a:xfrm>
          <a:prstGeom prst="rect">
            <a:avLst/>
          </a:prstGeom>
        </p:spPr>
      </p:pic>
      <p:sp>
        <p:nvSpPr>
          <p:cNvPr id="35" name="Text 31"/>
          <p:cNvSpPr/>
          <p:nvPr/>
        </p:nvSpPr>
        <p:spPr>
          <a:xfrm>
            <a:off x="8961120" y="2414016"/>
            <a:ext cx="23618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Public launch</a:t>
            </a:r>
            <a:endParaRPr lang="en-US" sz="1550" dirty="0"/>
          </a:p>
        </p:txBody>
      </p:sp>
      <p:sp>
        <p:nvSpPr>
          <p:cNvPr id="36" name="Text 32"/>
          <p:cNvSpPr/>
          <p:nvPr/>
        </p:nvSpPr>
        <p:spPr>
          <a:xfrm>
            <a:off x="8961120" y="2761488"/>
            <a:ext cx="2361895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1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Graduate from soft-launch — open to the general public across all three service families.</a:t>
            </a:r>
            <a:endParaRPr lang="en-US" sz="1100" dirty="0"/>
          </a:p>
        </p:txBody>
      </p:sp>
      <p:sp>
        <p:nvSpPr>
          <p:cNvPr id="37" name="Shape 33"/>
          <p:cNvSpPr/>
          <p:nvPr/>
        </p:nvSpPr>
        <p:spPr>
          <a:xfrm>
            <a:off x="7863840" y="3675888"/>
            <a:ext cx="3687775" cy="1325880"/>
          </a:xfrm>
          <a:prstGeom prst="roundRect">
            <a:avLst>
              <a:gd name="adj" fmla="val 6207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38" name="Shape 34"/>
          <p:cNvSpPr/>
          <p:nvPr/>
        </p:nvSpPr>
        <p:spPr>
          <a:xfrm>
            <a:off x="7863840" y="3675888"/>
            <a:ext cx="50292" cy="1325880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39" name="Shape 35"/>
          <p:cNvSpPr/>
          <p:nvPr/>
        </p:nvSpPr>
        <p:spPr>
          <a:xfrm>
            <a:off x="8101584" y="3968496"/>
            <a:ext cx="713232" cy="713232"/>
          </a:xfrm>
          <a:prstGeom prst="ellipse">
            <a:avLst/>
          </a:prstGeom>
          <a:solidFill>
            <a:srgbClr val="12253B"/>
          </a:solidFill>
          <a:ln w="15875">
            <a:solidFill>
              <a:srgbClr val="FFBF7B"/>
            </a:solidFill>
            <a:prstDash val="solid"/>
          </a:ln>
        </p:spPr>
      </p:sp>
      <p:pic>
        <p:nvPicPr>
          <p:cNvPr id="40" name="Image 1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024" y="4153936"/>
            <a:ext cx="342351" cy="342351"/>
          </a:xfrm>
          <a:prstGeom prst="rect">
            <a:avLst/>
          </a:prstGeom>
        </p:spPr>
      </p:pic>
      <p:sp>
        <p:nvSpPr>
          <p:cNvPr id="41" name="Text 36"/>
          <p:cNvSpPr/>
          <p:nvPr/>
        </p:nvSpPr>
        <p:spPr>
          <a:xfrm>
            <a:off x="8961120" y="3895344"/>
            <a:ext cx="23618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$2M ARR run rate</a:t>
            </a:r>
            <a:endParaRPr lang="en-US" sz="1550" dirty="0"/>
          </a:p>
        </p:txBody>
      </p:sp>
      <p:sp>
        <p:nvSpPr>
          <p:cNvPr id="42" name="Text 37"/>
          <p:cNvSpPr/>
          <p:nvPr/>
        </p:nvSpPr>
        <p:spPr>
          <a:xfrm>
            <a:off x="8961120" y="4242816"/>
            <a:ext cx="2361895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1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By month 12 — roughly 3–4× the current best month, annualized.</a:t>
            </a:r>
            <a:endParaRPr lang="en-US" sz="1100" dirty="0"/>
          </a:p>
        </p:txBody>
      </p:sp>
      <p:sp>
        <p:nvSpPr>
          <p:cNvPr id="43" name="Text 38"/>
          <p:cNvSpPr/>
          <p:nvPr/>
        </p:nvSpPr>
        <p:spPr>
          <a:xfrm>
            <a:off x="640080" y="5870448"/>
            <a:ext cx="1091153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Every line maps to revenue unlock — hire is the biggest because the bottleneck is two founders doing the work.</a:t>
            </a:r>
            <a:endParaRPr lang="en-US" sz="1050" dirty="0"/>
          </a:p>
        </p:txBody>
      </p:sp>
      <p:sp>
        <p:nvSpPr>
          <p:cNvPr id="44" name="Text 39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45" name="Text 40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46" name="Text 41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14</a:t>
            </a:r>
            <a:endParaRPr lang="en-US" sz="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emmanuelhaddad/claude-home/projects/fundraising-readiness/pitch-deck/assets/brand/pushingcap-logo-op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868680"/>
            <a:ext cx="1078992" cy="113385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080" y="233172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ASK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640080" y="2606040"/>
            <a:ext cx="10058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6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Let’s talk.</a:t>
            </a:r>
            <a:endParaRPr lang="en-US" sz="4600" dirty="0"/>
          </a:p>
        </p:txBody>
      </p:sp>
      <p:sp>
        <p:nvSpPr>
          <p:cNvPr id="5" name="Text 2"/>
          <p:cNvSpPr/>
          <p:nvPr/>
        </p:nvSpPr>
        <p:spPr>
          <a:xfrm>
            <a:off x="640080" y="3611880"/>
            <a:ext cx="104241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600"/>
              </a:lnSpc>
              <a:buNone/>
            </a:pPr>
            <a:r>
              <a:rPr lang="en-US" sz="18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We’re raising </a:t>
            </a:r>
            <a:pPr indent="0" marL="0">
              <a:lnSpc>
                <a:spcPts val="2600"/>
              </a:lnSpc>
              <a:buNone/>
            </a:pPr>
            <a:r>
              <a:rPr lang="en-US" sz="18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$2.5M seed</a:t>
            </a:r>
            <a:pPr indent="0" marL="0">
              <a:lnSpc>
                <a:spcPts val="2600"/>
              </a:lnSpc>
              <a:buNone/>
            </a:pPr>
            <a:r>
              <a:rPr lang="en-US" sz="18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to break the two-founder cap and launch publicly. Per Bain, the window is </a:t>
            </a:r>
            <a:pPr indent="0" marL="0">
              <a:lnSpc>
                <a:spcPts val="2600"/>
              </a:lnSpc>
              <a:buNone/>
            </a:pPr>
            <a:r>
              <a:rPr lang="en-US" sz="1800" b="1" dirty="0">
                <a:solidFill>
                  <a:srgbClr val="FFBF7B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quarters, not years</a:t>
            </a:r>
            <a:pPr indent="0" marL="0">
              <a:lnSpc>
                <a:spcPts val="2600"/>
              </a:lnSpc>
              <a:buNone/>
            </a:pPr>
            <a:r>
              <a:rPr lang="en-US" sz="18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— and PC has the substrate ready.</a:t>
            </a:r>
            <a:endParaRPr lang="en-US" sz="1800" dirty="0"/>
          </a:p>
        </p:txBody>
      </p:sp>
      <p:sp>
        <p:nvSpPr>
          <p:cNvPr id="6" name="Shape 3"/>
          <p:cNvSpPr/>
          <p:nvPr/>
        </p:nvSpPr>
        <p:spPr>
          <a:xfrm>
            <a:off x="640080" y="4892040"/>
            <a:ext cx="1828800" cy="20117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7" name="Text 4"/>
          <p:cNvSpPr/>
          <p:nvPr/>
        </p:nvSpPr>
        <p:spPr>
          <a:xfrm>
            <a:off x="640080" y="512064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EF7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manny@pushingcap.com</a:t>
            </a:r>
            <a:pPr indent="0" marL="0">
              <a:buNone/>
            </a:pPr>
            <a:r>
              <a:rPr lang="en-US" sz="1300" b="1" dirty="0">
                <a:solidFill>
                  <a:srgbClr val="EEF7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      davidb@pushingcap.com</a:t>
            </a:r>
            <a:pPr indent="0" marL="0">
              <a:buNone/>
            </a:pPr>
            <a:r>
              <a:rPr lang="en-US" sz="130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      pushingcap.com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640080" y="5715000"/>
            <a:ext cx="10515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63788E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Emmanuel “Manny” Haddad — Co-founder &amp; CEO        David Berger — Co-founder &amp; CDO / CFO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PROBLEM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work that crosses every system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591056"/>
            <a:ext cx="10911535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4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PC delivers across automotive, finance / credit / lending, and business operations — dozens of distinct workflows. Across all of them, the same pattern repeats: </a:t>
            </a:r>
            <a:pPr indent="0" marL="0">
              <a:lnSpc>
                <a:spcPts val="2000"/>
              </a:lnSpc>
              <a:buNone/>
            </a:pPr>
            <a:r>
              <a:rPr lang="en-US" sz="145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no single SaaS owns the outcome.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640080" y="2432304"/>
            <a:ext cx="1091153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THREE OF MANY  ·  ILLUSTRATIVE EXAMPLES FROM ACROSS THE CATALOG</a:t>
            </a:r>
            <a:endParaRPr lang="en-US" sz="950" dirty="0"/>
          </a:p>
        </p:txBody>
      </p:sp>
      <p:sp>
        <p:nvSpPr>
          <p:cNvPr id="6" name="Shape 4"/>
          <p:cNvSpPr/>
          <p:nvPr/>
        </p:nvSpPr>
        <p:spPr>
          <a:xfrm>
            <a:off x="640080" y="2779776"/>
            <a:ext cx="3381146" cy="2999232"/>
          </a:xfrm>
          <a:prstGeom prst="roundRect">
            <a:avLst>
              <a:gd name="adj" fmla="val 2744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40080" y="2779776"/>
            <a:ext cx="50292" cy="299923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8" name="Shape 6"/>
          <p:cNvSpPr/>
          <p:nvPr/>
        </p:nvSpPr>
        <p:spPr>
          <a:xfrm>
            <a:off x="950976" y="3054096"/>
            <a:ext cx="603504" cy="603504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87" y="3211007"/>
            <a:ext cx="289682" cy="28968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50976" y="3749040"/>
            <a:ext cx="275935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Auto loan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950976" y="4151376"/>
            <a:ext cx="2759354" cy="1481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Dealer DMS, multiple lenders, credit bureaus, insurance, DMV title — one customer, six systems, zero shared record.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405274" y="2779776"/>
            <a:ext cx="3381146" cy="2999232"/>
          </a:xfrm>
          <a:prstGeom prst="roundRect">
            <a:avLst>
              <a:gd name="adj" fmla="val 2744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4405274" y="2779776"/>
            <a:ext cx="50292" cy="299923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14" name="Shape 11"/>
          <p:cNvSpPr/>
          <p:nvPr/>
        </p:nvSpPr>
        <p:spPr>
          <a:xfrm>
            <a:off x="4716170" y="3054096"/>
            <a:ext cx="603504" cy="603504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081" y="3211007"/>
            <a:ext cx="289682" cy="28968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4716170" y="3749040"/>
            <a:ext cx="275935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DMV title transfer</a:t>
            </a:r>
            <a:endParaRPr lang="en-US" sz="1700" dirty="0"/>
          </a:p>
        </p:txBody>
      </p:sp>
      <p:sp>
        <p:nvSpPr>
          <p:cNvPr id="17" name="Text 13"/>
          <p:cNvSpPr/>
          <p:nvPr/>
        </p:nvSpPr>
        <p:spPr>
          <a:xfrm>
            <a:off x="4716170" y="4151376"/>
            <a:ext cx="2759354" cy="1481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State portals, lienholder, proof-of-insurance, ID verification, payment rails — paperwork that spans agencies that never talk.</a:t>
            </a:r>
            <a:endParaRPr lang="en-US" sz="1200" dirty="0"/>
          </a:p>
        </p:txBody>
      </p:sp>
      <p:sp>
        <p:nvSpPr>
          <p:cNvPr id="18" name="Shape 14"/>
          <p:cNvSpPr/>
          <p:nvPr/>
        </p:nvSpPr>
        <p:spPr>
          <a:xfrm>
            <a:off x="8170469" y="2779776"/>
            <a:ext cx="3381146" cy="2999232"/>
          </a:xfrm>
          <a:prstGeom prst="roundRect">
            <a:avLst>
              <a:gd name="adj" fmla="val 2744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8170469" y="2779776"/>
            <a:ext cx="50292" cy="299923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20" name="Shape 16"/>
          <p:cNvSpPr/>
          <p:nvPr/>
        </p:nvSpPr>
        <p:spPr>
          <a:xfrm>
            <a:off x="8481365" y="3054096"/>
            <a:ext cx="603504" cy="603504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276" y="3211007"/>
            <a:ext cx="289682" cy="28968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8481365" y="3749040"/>
            <a:ext cx="275935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Business formation</a:t>
            </a:r>
            <a:endParaRPr lang="en-US" sz="1700" dirty="0"/>
          </a:p>
        </p:txBody>
      </p:sp>
      <p:sp>
        <p:nvSpPr>
          <p:cNvPr id="23" name="Text 18"/>
          <p:cNvSpPr/>
          <p:nvPr/>
        </p:nvSpPr>
        <p:spPr>
          <a:xfrm>
            <a:off x="8481365" y="4151376"/>
            <a:ext cx="2759354" cy="1481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Secretary of State, IRS EIN, banking, bookkeeping, licensing — a founder stitching together five providers by hand.</a:t>
            </a:r>
            <a:endParaRPr lang="en-US" sz="1200" dirty="0"/>
          </a:p>
        </p:txBody>
      </p:sp>
      <p:sp>
        <p:nvSpPr>
          <p:cNvPr id="24" name="Text 19"/>
          <p:cNvSpPr/>
          <p:nvPr/>
        </p:nvSpPr>
        <p:spPr>
          <a:xfrm>
            <a:off x="640080" y="5907024"/>
            <a:ext cx="10911535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FFBF7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...and many more across the catalog. </a:t>
            </a:r>
            <a:pPr indent="0" marL="0">
              <a:buNone/>
            </a:pPr>
            <a:r>
              <a:rPr lang="en-US" sz="1050" spc="1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friction is the opportunity — it's where hours, dollars, and accuracy are lost today.</a:t>
            </a:r>
            <a:endParaRPr lang="en-US" sz="1050" dirty="0"/>
          </a:p>
        </p:txBody>
      </p:sp>
      <p:sp>
        <p:nvSpPr>
          <p:cNvPr id="25" name="Text 20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26" name="Text 21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27" name="Text 22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02</a:t>
            </a:r>
            <a:endParaRPr lang="en-US" sz="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WHY NOW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market just arrived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591056"/>
            <a:ext cx="1091153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In 2026, four major research desks independently sized the exact opportunity PC is built around.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640080" y="2084832"/>
            <a:ext cx="5272888" cy="1664208"/>
          </a:xfrm>
          <a:prstGeom prst="roundRect">
            <a:avLst>
              <a:gd name="adj" fmla="val 4945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40080" y="2084832"/>
            <a:ext cx="50292" cy="1664208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7" name="Text 5"/>
          <p:cNvSpPr/>
          <p:nvPr/>
        </p:nvSpPr>
        <p:spPr>
          <a:xfrm>
            <a:off x="932688" y="2286000"/>
            <a:ext cx="38098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BAIN &amp; COMPANY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495648" y="2286000"/>
            <a:ext cx="1143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May 2026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932688" y="2587752"/>
            <a:ext cx="468767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$100B US / $200B global from agentic AI converting cross-system labor into software spending.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932688" y="3346704"/>
            <a:ext cx="46876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i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window is quarters, not years.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6278728" y="2084832"/>
            <a:ext cx="5272888" cy="1664208"/>
          </a:xfrm>
          <a:prstGeom prst="roundRect">
            <a:avLst>
              <a:gd name="adj" fmla="val 4945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6278728" y="2084832"/>
            <a:ext cx="50292" cy="1664208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13" name="Text 11"/>
          <p:cNvSpPr/>
          <p:nvPr/>
        </p:nvSpPr>
        <p:spPr>
          <a:xfrm>
            <a:off x="6571336" y="2286000"/>
            <a:ext cx="38098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FFBF7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SEQUOIA CAPITAL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10134295" y="2286000"/>
            <a:ext cx="1143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March 2026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6571336" y="2587752"/>
            <a:ext cx="468767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“Services: The New Software.” The next trillion-dollar company sells the work itself.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6571336" y="3346704"/>
            <a:ext cx="46876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i="1" dirty="0">
                <a:solidFill>
                  <a:srgbClr val="FFBF7B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Autopilot, not copilot.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40080" y="4114800"/>
            <a:ext cx="5272888" cy="1664208"/>
          </a:xfrm>
          <a:prstGeom prst="roundRect">
            <a:avLst>
              <a:gd name="adj" fmla="val 4945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640080" y="4114800"/>
            <a:ext cx="50292" cy="1664208"/>
          </a:xfrm>
          <a:prstGeom prst="rect">
            <a:avLst/>
          </a:prstGeom>
          <a:solidFill>
            <a:srgbClr val="C4B3FF"/>
          </a:solidFill>
          <a:ln/>
        </p:spPr>
      </p:sp>
      <p:sp>
        <p:nvSpPr>
          <p:cNvPr id="19" name="Text 17"/>
          <p:cNvSpPr/>
          <p:nvPr/>
        </p:nvSpPr>
        <p:spPr>
          <a:xfrm>
            <a:off x="932688" y="4315968"/>
            <a:ext cx="38098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C4B3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BCG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495648" y="4315968"/>
            <a:ext cx="1143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2026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932688" y="4617720"/>
            <a:ext cx="468767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 $200B agentic-AI opportunity in tech services — hybrid AI + human delivery at scale.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932688" y="5376672"/>
            <a:ext cx="46876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i="1" dirty="0">
                <a:solidFill>
                  <a:srgbClr val="C4B3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Exactly PC’s delivery model.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6278728" y="4114800"/>
            <a:ext cx="5272888" cy="1664208"/>
          </a:xfrm>
          <a:prstGeom prst="roundRect">
            <a:avLst>
              <a:gd name="adj" fmla="val 4945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278728" y="4114800"/>
            <a:ext cx="50292" cy="1664208"/>
          </a:xfrm>
          <a:prstGeom prst="rect">
            <a:avLst/>
          </a:prstGeom>
          <a:solidFill>
            <a:srgbClr val="B4F1D5"/>
          </a:solidFill>
          <a:ln/>
        </p:spPr>
      </p:sp>
      <p:sp>
        <p:nvSpPr>
          <p:cNvPr id="25" name="Text 23"/>
          <p:cNvSpPr/>
          <p:nvPr/>
        </p:nvSpPr>
        <p:spPr>
          <a:xfrm>
            <a:off x="6571336" y="4315968"/>
            <a:ext cx="38098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B4F1D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GARTNER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10134295" y="4315968"/>
            <a:ext cx="1143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by 2030</a:t>
            </a:r>
            <a:endParaRPr lang="en-US" sz="950" dirty="0"/>
          </a:p>
        </p:txBody>
      </p:sp>
      <p:sp>
        <p:nvSpPr>
          <p:cNvPr id="27" name="Text 25"/>
          <p:cNvSpPr/>
          <p:nvPr/>
        </p:nvSpPr>
        <p:spPr>
          <a:xfrm>
            <a:off x="6571336" y="4617720"/>
            <a:ext cx="468767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40% of enterprise SaaS spend shifts to usage / agent / outcome-based pricing.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6571336" y="5376672"/>
            <a:ext cx="46876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i="1" dirty="0">
                <a:solidFill>
                  <a:srgbClr val="B4F1D5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seat-based model is breaking.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640080" y="5870448"/>
            <a:ext cx="10911535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spc="5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PC has been building the substrate of this exact opportunity for ~8 months — before the framework existed publicly.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31" name="Text 29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03</a:t>
            </a:r>
            <a:endParaRPr lang="en-US" sz="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SOLUTION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Three layers, one platform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591056"/>
            <a:ext cx="1091153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Most agentic-AI plays own one layer. PC owns all three — and the integration across them compounds.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640080" y="2139696"/>
            <a:ext cx="10911535" cy="987552"/>
          </a:xfrm>
          <a:prstGeom prst="roundRect">
            <a:avLst>
              <a:gd name="adj" fmla="val 8333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40080" y="2139696"/>
            <a:ext cx="50292" cy="98755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7" name="Shape 5"/>
          <p:cNvSpPr/>
          <p:nvPr/>
        </p:nvSpPr>
        <p:spPr>
          <a:xfrm>
            <a:off x="896112" y="2331720"/>
            <a:ext cx="603504" cy="603504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23" y="2488631"/>
            <a:ext cx="289682" cy="28968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00784" y="2258568"/>
            <a:ext cx="21945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Identity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3886200" y="2340864"/>
            <a:ext cx="12802" cy="585216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11" name="Text 8"/>
          <p:cNvSpPr/>
          <p:nvPr/>
        </p:nvSpPr>
        <p:spPr>
          <a:xfrm>
            <a:off x="4114800" y="2258568"/>
            <a:ext cx="495604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unified golden record per customer — multi-source data aggregated into one profile.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9436608" y="2340864"/>
            <a:ext cx="12802" cy="585216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13" name="Text 10"/>
          <p:cNvSpPr/>
          <p:nvPr/>
        </p:nvSpPr>
        <p:spPr>
          <a:xfrm>
            <a:off x="9646920" y="2322576"/>
            <a:ext cx="1828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1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INDUSTRY ANALOGUE</a:t>
            </a:r>
            <a:endParaRPr lang="en-US" sz="800" dirty="0"/>
          </a:p>
        </p:txBody>
      </p:sp>
      <p:sp>
        <p:nvSpPr>
          <p:cNvPr id="14" name="Text 11"/>
          <p:cNvSpPr/>
          <p:nvPr/>
        </p:nvSpPr>
        <p:spPr>
          <a:xfrm>
            <a:off x="9646920" y="2542032"/>
            <a:ext cx="1874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Credit Karma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640080" y="3328416"/>
            <a:ext cx="10911535" cy="987552"/>
          </a:xfrm>
          <a:prstGeom prst="roundRect">
            <a:avLst>
              <a:gd name="adj" fmla="val 8333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640080" y="3328416"/>
            <a:ext cx="50292" cy="987552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17" name="Shape 14"/>
          <p:cNvSpPr/>
          <p:nvPr/>
        </p:nvSpPr>
        <p:spPr>
          <a:xfrm>
            <a:off x="896112" y="3520440"/>
            <a:ext cx="603504" cy="603504"/>
          </a:xfrm>
          <a:prstGeom prst="ellipse">
            <a:avLst/>
          </a:prstGeom>
          <a:solidFill>
            <a:srgbClr val="12253B"/>
          </a:solidFill>
          <a:ln w="15875">
            <a:solidFill>
              <a:srgbClr val="FFBF7B"/>
            </a:solidFill>
            <a:prstDash val="solid"/>
          </a:ln>
        </p:spPr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23" y="3677351"/>
            <a:ext cx="289682" cy="289682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1700784" y="3447288"/>
            <a:ext cx="21945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Orchestration</a:t>
            </a:r>
            <a:endParaRPr lang="en-US" sz="1900" dirty="0"/>
          </a:p>
        </p:txBody>
      </p:sp>
      <p:sp>
        <p:nvSpPr>
          <p:cNvPr id="20" name="Shape 16"/>
          <p:cNvSpPr/>
          <p:nvPr/>
        </p:nvSpPr>
        <p:spPr>
          <a:xfrm>
            <a:off x="3886200" y="3529584"/>
            <a:ext cx="12802" cy="585216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21" name="Text 17"/>
          <p:cNvSpPr/>
          <p:nvPr/>
        </p:nvSpPr>
        <p:spPr>
          <a:xfrm>
            <a:off x="4114800" y="3447288"/>
            <a:ext cx="495604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Cross-system workflow + agent backbone that moves work between systems that don’t natively talk.</a:t>
            </a:r>
            <a:endParaRPr lang="en-US" sz="1250" dirty="0"/>
          </a:p>
        </p:txBody>
      </p:sp>
      <p:sp>
        <p:nvSpPr>
          <p:cNvPr id="22" name="Shape 18"/>
          <p:cNvSpPr/>
          <p:nvPr/>
        </p:nvSpPr>
        <p:spPr>
          <a:xfrm>
            <a:off x="9436608" y="3529584"/>
            <a:ext cx="12802" cy="585216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23" name="Text 19"/>
          <p:cNvSpPr/>
          <p:nvPr/>
        </p:nvSpPr>
        <p:spPr>
          <a:xfrm>
            <a:off x="9646920" y="3511296"/>
            <a:ext cx="1828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1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INDUSTRY ANALOGUE</a:t>
            </a:r>
            <a:endParaRPr lang="en-US" sz="800" dirty="0"/>
          </a:p>
        </p:txBody>
      </p:sp>
      <p:sp>
        <p:nvSpPr>
          <p:cNvPr id="24" name="Text 20"/>
          <p:cNvSpPr/>
          <p:nvPr/>
        </p:nvSpPr>
        <p:spPr>
          <a:xfrm>
            <a:off x="9646920" y="3730752"/>
            <a:ext cx="1874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BF7B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QuickBooks</a:t>
            </a:r>
            <a:endParaRPr lang="en-US" sz="1350" dirty="0"/>
          </a:p>
        </p:txBody>
      </p:sp>
      <p:sp>
        <p:nvSpPr>
          <p:cNvPr id="25" name="Shape 21"/>
          <p:cNvSpPr/>
          <p:nvPr/>
        </p:nvSpPr>
        <p:spPr>
          <a:xfrm>
            <a:off x="640080" y="4517136"/>
            <a:ext cx="10911535" cy="987552"/>
          </a:xfrm>
          <a:prstGeom prst="roundRect">
            <a:avLst>
              <a:gd name="adj" fmla="val 8333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26" name="Shape 22"/>
          <p:cNvSpPr/>
          <p:nvPr/>
        </p:nvSpPr>
        <p:spPr>
          <a:xfrm>
            <a:off x="640080" y="4517136"/>
            <a:ext cx="50292" cy="987552"/>
          </a:xfrm>
          <a:prstGeom prst="rect">
            <a:avLst/>
          </a:prstGeom>
          <a:solidFill>
            <a:srgbClr val="C4B3FF"/>
          </a:solidFill>
          <a:ln/>
        </p:spPr>
      </p:sp>
      <p:sp>
        <p:nvSpPr>
          <p:cNvPr id="27" name="Shape 23"/>
          <p:cNvSpPr/>
          <p:nvPr/>
        </p:nvSpPr>
        <p:spPr>
          <a:xfrm>
            <a:off x="896112" y="4709160"/>
            <a:ext cx="603504" cy="603504"/>
          </a:xfrm>
          <a:prstGeom prst="ellipse">
            <a:avLst/>
          </a:prstGeom>
          <a:solidFill>
            <a:srgbClr val="12253B"/>
          </a:solidFill>
          <a:ln w="15875">
            <a:solidFill>
              <a:srgbClr val="C4B3FF"/>
            </a:solidFill>
            <a:prstDash val="solid"/>
          </a:ln>
        </p:spPr>
      </p:sp>
      <p:pic>
        <p:nvPicPr>
          <p:cNvPr id="28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23" y="4866071"/>
            <a:ext cx="289682" cy="289682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1700784" y="4636008"/>
            <a:ext cx="21945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Delivery</a:t>
            </a:r>
            <a:endParaRPr lang="en-US" sz="1900" dirty="0"/>
          </a:p>
        </p:txBody>
      </p:sp>
      <p:sp>
        <p:nvSpPr>
          <p:cNvPr id="30" name="Shape 25"/>
          <p:cNvSpPr/>
          <p:nvPr/>
        </p:nvSpPr>
        <p:spPr>
          <a:xfrm>
            <a:off x="3886200" y="4718304"/>
            <a:ext cx="12802" cy="585216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31" name="Text 26"/>
          <p:cNvSpPr/>
          <p:nvPr/>
        </p:nvSpPr>
        <p:spPr>
          <a:xfrm>
            <a:off x="4114800" y="4636008"/>
            <a:ext cx="495604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 hybrid AI + human network that delivers the actual outcomes — not just software.</a:t>
            </a:r>
            <a:endParaRPr lang="en-US" sz="1250" dirty="0"/>
          </a:p>
        </p:txBody>
      </p:sp>
      <p:sp>
        <p:nvSpPr>
          <p:cNvPr id="32" name="Shape 27"/>
          <p:cNvSpPr/>
          <p:nvPr/>
        </p:nvSpPr>
        <p:spPr>
          <a:xfrm>
            <a:off x="9436608" y="4718304"/>
            <a:ext cx="12802" cy="585216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33" name="Text 28"/>
          <p:cNvSpPr/>
          <p:nvPr/>
        </p:nvSpPr>
        <p:spPr>
          <a:xfrm>
            <a:off x="9646920" y="4700016"/>
            <a:ext cx="1828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1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INDUSTRY ANALOGUE</a:t>
            </a:r>
            <a:endParaRPr lang="en-US" sz="800" dirty="0"/>
          </a:p>
        </p:txBody>
      </p:sp>
      <p:sp>
        <p:nvSpPr>
          <p:cNvPr id="34" name="Text 29"/>
          <p:cNvSpPr/>
          <p:nvPr/>
        </p:nvSpPr>
        <p:spPr>
          <a:xfrm>
            <a:off x="9646920" y="4919472"/>
            <a:ext cx="1874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C4B3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TurboTax / H&amp;R Block</a:t>
            </a:r>
            <a:endParaRPr lang="en-US" sz="1350" dirty="0"/>
          </a:p>
        </p:txBody>
      </p:sp>
      <p:sp>
        <p:nvSpPr>
          <p:cNvPr id="35" name="Text 30"/>
          <p:cNvSpPr/>
          <p:nvPr/>
        </p:nvSpPr>
        <p:spPr>
          <a:xfrm>
            <a:off x="640080" y="5870448"/>
            <a:ext cx="109115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data is the moat.   </a:t>
            </a:r>
            <a:pPr algn="ctr" indent="0" marL="0">
              <a:buNone/>
            </a:pPr>
            <a:r>
              <a:rPr lang="en-US" sz="1450" b="1" dirty="0">
                <a:solidFill>
                  <a:srgbClr val="FFBF7B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workspace is the leverage.   </a:t>
            </a:r>
            <a:pPr algn="ctr" indent="0" marL="0">
              <a:buNone/>
            </a:pPr>
            <a:r>
              <a:rPr lang="en-US" sz="1450" b="1" dirty="0">
                <a:solidFill>
                  <a:srgbClr val="C4B3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delivery is the revenue.</a:t>
            </a:r>
            <a:endParaRPr lang="en-US" sz="1450" dirty="0"/>
          </a:p>
        </p:txBody>
      </p:sp>
      <p:sp>
        <p:nvSpPr>
          <p:cNvPr id="36" name="Text 31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37" name="Text 32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38" name="Text 33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04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WHAT WE SELL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Three service families. Cross-cutting by design.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627632"/>
            <a:ext cx="1091153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FOUR OF DOZENS  ·  HEADLINES FROM EACH FAMILY'S CATALOG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640080" y="1975104"/>
            <a:ext cx="3381146" cy="2697480"/>
          </a:xfrm>
          <a:prstGeom prst="roundRect">
            <a:avLst>
              <a:gd name="adj" fmla="val 3051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40080" y="1975104"/>
            <a:ext cx="50292" cy="2697480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7" name="Shape 5"/>
          <p:cNvSpPr/>
          <p:nvPr/>
        </p:nvSpPr>
        <p:spPr>
          <a:xfrm>
            <a:off x="932688" y="2249424"/>
            <a:ext cx="640080" cy="64008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09" y="2415845"/>
            <a:ext cx="307238" cy="30723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00784" y="2249424"/>
            <a:ext cx="210098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Automotive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969264" y="2999232"/>
            <a:ext cx="2722778" cy="11887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11" name="Text 8"/>
          <p:cNvSpPr/>
          <p:nvPr/>
        </p:nvSpPr>
        <p:spPr>
          <a:xfrm>
            <a:off x="969264" y="3182112"/>
            <a:ext cx="2741066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Vehicle data &amp; deals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Transport &amp; logistics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Inspections &amp; appraisals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Parts &amp; sales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405274" y="1975104"/>
            <a:ext cx="3381146" cy="2697480"/>
          </a:xfrm>
          <a:prstGeom prst="roundRect">
            <a:avLst>
              <a:gd name="adj" fmla="val 3051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4405274" y="1975104"/>
            <a:ext cx="50292" cy="2697480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14" name="Shape 11"/>
          <p:cNvSpPr/>
          <p:nvPr/>
        </p:nvSpPr>
        <p:spPr>
          <a:xfrm>
            <a:off x="4697882" y="2249424"/>
            <a:ext cx="640080" cy="64008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FFBF7B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303" y="2415845"/>
            <a:ext cx="307238" cy="30723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465978" y="2249424"/>
            <a:ext cx="210098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Finance / Credit / Lending</a:t>
            </a:r>
            <a:endParaRPr lang="en-US" sz="1500" dirty="0"/>
          </a:p>
        </p:txBody>
      </p:sp>
      <p:sp>
        <p:nvSpPr>
          <p:cNvPr id="17" name="Shape 13"/>
          <p:cNvSpPr/>
          <p:nvPr/>
        </p:nvSpPr>
        <p:spPr>
          <a:xfrm>
            <a:off x="4734458" y="2999232"/>
            <a:ext cx="2722778" cy="11887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18" name="Text 14"/>
          <p:cNvSpPr/>
          <p:nvPr/>
        </p:nvSpPr>
        <p:spPr>
          <a:xfrm>
            <a:off x="4734458" y="3182112"/>
            <a:ext cx="2741066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3-bureau credit intelligence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Reverse-auction lender match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Paygates &amp; financial profiles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Bookkeeping &amp; tax</a:t>
            </a:r>
            <a:endParaRPr lang="en-US" sz="1250" dirty="0"/>
          </a:p>
        </p:txBody>
      </p:sp>
      <p:sp>
        <p:nvSpPr>
          <p:cNvPr id="19" name="Shape 15"/>
          <p:cNvSpPr/>
          <p:nvPr/>
        </p:nvSpPr>
        <p:spPr>
          <a:xfrm>
            <a:off x="8170469" y="1975104"/>
            <a:ext cx="3381146" cy="2697480"/>
          </a:xfrm>
          <a:prstGeom prst="roundRect">
            <a:avLst>
              <a:gd name="adj" fmla="val 3051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8170469" y="1975104"/>
            <a:ext cx="50292" cy="2697480"/>
          </a:xfrm>
          <a:prstGeom prst="rect">
            <a:avLst/>
          </a:prstGeom>
          <a:solidFill>
            <a:srgbClr val="C4B3FF"/>
          </a:solidFill>
          <a:ln/>
        </p:spPr>
      </p:sp>
      <p:sp>
        <p:nvSpPr>
          <p:cNvPr id="21" name="Shape 17"/>
          <p:cNvSpPr/>
          <p:nvPr/>
        </p:nvSpPr>
        <p:spPr>
          <a:xfrm>
            <a:off x="8463077" y="2249424"/>
            <a:ext cx="640080" cy="64008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C4B3FF"/>
            </a:solidFill>
            <a:prstDash val="solid"/>
          </a:ln>
        </p:spPr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498" y="2415845"/>
            <a:ext cx="307238" cy="307238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9231173" y="2249424"/>
            <a:ext cx="210098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Business Services</a:t>
            </a:r>
            <a:endParaRPr lang="en-US" sz="1500" dirty="0"/>
          </a:p>
        </p:txBody>
      </p:sp>
      <p:sp>
        <p:nvSpPr>
          <p:cNvPr id="24" name="Shape 19"/>
          <p:cNvSpPr/>
          <p:nvPr/>
        </p:nvSpPr>
        <p:spPr>
          <a:xfrm>
            <a:off x="8499653" y="2999232"/>
            <a:ext cx="2722778" cy="11887"/>
          </a:xfrm>
          <a:prstGeom prst="rect">
            <a:avLst/>
          </a:prstGeom>
          <a:solidFill>
            <a:srgbClr val="21405A"/>
          </a:solidFill>
          <a:ln/>
        </p:spPr>
      </p:sp>
      <p:sp>
        <p:nvSpPr>
          <p:cNvPr id="25" name="Text 20"/>
          <p:cNvSpPr/>
          <p:nvPr/>
        </p:nvSpPr>
        <p:spPr>
          <a:xfrm>
            <a:off x="8499653" y="3182112"/>
            <a:ext cx="2741066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DMV / IRS / paperwork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Business formation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Automation &amp; content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Data &amp; CRM support</a:t>
            </a:r>
            <a:endParaRPr lang="en-US" sz="1250" dirty="0"/>
          </a:p>
        </p:txBody>
      </p:sp>
      <p:sp>
        <p:nvSpPr>
          <p:cNvPr id="26" name="Shape 21"/>
          <p:cNvSpPr/>
          <p:nvPr/>
        </p:nvSpPr>
        <p:spPr>
          <a:xfrm>
            <a:off x="640080" y="4773168"/>
            <a:ext cx="10911535" cy="914400"/>
          </a:xfrm>
          <a:prstGeom prst="roundRect">
            <a:avLst>
              <a:gd name="adj" fmla="val 9000"/>
            </a:avLst>
          </a:prstGeom>
          <a:solidFill>
            <a:srgbClr val="02060D"/>
          </a:solidFill>
          <a:ln w="12700">
            <a:solidFill>
              <a:srgbClr val="21405A"/>
            </a:solidFill>
            <a:prstDash val="solid"/>
          </a:ln>
        </p:spPr>
      </p:sp>
      <p:pic>
        <p:nvPicPr>
          <p:cNvPr id="27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8" y="5056632"/>
            <a:ext cx="347472" cy="347472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1463040" y="4882896"/>
            <a:ext cx="9814255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FFBF7B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verticals overlap on purpose.  </a:t>
            </a:r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Auto loans cross auto + finance + paperwork. DMV crosses auto + bureaucracy. That overlap is exactly the “no single system owns the outcome” opportunity.</a:t>
            </a:r>
            <a:endParaRPr lang="en-US" sz="1250" dirty="0"/>
          </a:p>
        </p:txBody>
      </p:sp>
      <p:sp>
        <p:nvSpPr>
          <p:cNvPr id="29" name="Text 23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30" name="Text 24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31" name="Text 25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05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MOAT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data graph: built over time, hard to replicate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591056"/>
            <a:ext cx="109115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Live in production today — verified against GCP 2026-05-13.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640080" y="2048256"/>
            <a:ext cx="3393338" cy="1664208"/>
          </a:xfrm>
          <a:prstGeom prst="roundRect">
            <a:avLst>
              <a:gd name="adj" fmla="val 4945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950976" y="2267712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7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~14,000</a:t>
            </a:r>
            <a:endParaRPr lang="en-US" sz="3700" dirty="0"/>
          </a:p>
        </p:txBody>
      </p:sp>
      <p:sp>
        <p:nvSpPr>
          <p:cNvPr id="7" name="Text 5"/>
          <p:cNvSpPr/>
          <p:nvPr/>
        </p:nvSpPr>
        <p:spPr>
          <a:xfrm>
            <a:off x="950976" y="2926080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unified customer profiles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4399178" y="2048256"/>
            <a:ext cx="3393338" cy="1664208"/>
          </a:xfrm>
          <a:prstGeom prst="roundRect">
            <a:avLst>
              <a:gd name="adj" fmla="val 4945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4710074" y="2267712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7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13,000+</a:t>
            </a:r>
            <a:endParaRPr lang="en-US" sz="3700" dirty="0"/>
          </a:p>
        </p:txBody>
      </p:sp>
      <p:sp>
        <p:nvSpPr>
          <p:cNvPr id="10" name="Text 8"/>
          <p:cNvSpPr/>
          <p:nvPr/>
        </p:nvSpPr>
        <p:spPr>
          <a:xfrm>
            <a:off x="4710074" y="2926080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credit profiles · 3-bureau FICO + utilization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8158277" y="2048256"/>
            <a:ext cx="3393338" cy="1664208"/>
          </a:xfrm>
          <a:prstGeom prst="roundRect">
            <a:avLst>
              <a:gd name="adj" fmla="val 4945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8469173" y="2267712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700" b="1" dirty="0">
                <a:solidFill>
                  <a:srgbClr val="FFBF7B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150+</a:t>
            </a:r>
            <a:endParaRPr lang="en-US" sz="3700" dirty="0"/>
          </a:p>
        </p:txBody>
      </p:sp>
      <p:sp>
        <p:nvSpPr>
          <p:cNvPr id="13" name="Text 11"/>
          <p:cNvSpPr/>
          <p:nvPr/>
        </p:nvSpPr>
        <p:spPr>
          <a:xfrm>
            <a:off x="8469173" y="2926080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auto-finance deals across 35+ lenders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640080" y="3986784"/>
            <a:ext cx="3393338" cy="1664208"/>
          </a:xfrm>
          <a:prstGeom prst="roundRect">
            <a:avLst>
              <a:gd name="adj" fmla="val 4945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950976" y="4206240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700" b="1" dirty="0">
                <a:solidFill>
                  <a:srgbClr val="C4B3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~6,000</a:t>
            </a:r>
            <a:endParaRPr lang="en-US" sz="3700" dirty="0"/>
          </a:p>
        </p:txBody>
      </p:sp>
      <p:sp>
        <p:nvSpPr>
          <p:cNvPr id="16" name="Text 14"/>
          <p:cNvSpPr/>
          <p:nvPr/>
        </p:nvSpPr>
        <p:spPr>
          <a:xfrm>
            <a:off x="950976" y="4864608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document-extracted fields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4399178" y="3986784"/>
            <a:ext cx="3393338" cy="1664208"/>
          </a:xfrm>
          <a:prstGeom prst="roundRect">
            <a:avLst>
              <a:gd name="adj" fmla="val 4945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710074" y="4206240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700" b="1" dirty="0">
                <a:solidFill>
                  <a:srgbClr val="B4F1D5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100K+</a:t>
            </a:r>
            <a:endParaRPr lang="en-US" sz="3700" dirty="0"/>
          </a:p>
        </p:txBody>
      </p:sp>
      <p:sp>
        <p:nvSpPr>
          <p:cNvPr id="19" name="Text 17"/>
          <p:cNvSpPr/>
          <p:nvPr/>
        </p:nvSpPr>
        <p:spPr>
          <a:xfrm>
            <a:off x="4710074" y="4864608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tasks executed · 75K+ tickets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8158277" y="3986784"/>
            <a:ext cx="3393338" cy="1664208"/>
          </a:xfrm>
          <a:prstGeom prst="roundRect">
            <a:avLst>
              <a:gd name="adj" fmla="val 4945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8469173" y="4206240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7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40+</a:t>
            </a:r>
            <a:endParaRPr lang="en-US" sz="3700" dirty="0"/>
          </a:p>
        </p:txBody>
      </p:sp>
      <p:sp>
        <p:nvSpPr>
          <p:cNvPr id="22" name="Text 20"/>
          <p:cNvSpPr/>
          <p:nvPr/>
        </p:nvSpPr>
        <p:spPr>
          <a:xfrm>
            <a:off x="8469173" y="4864608"/>
            <a:ext cx="277154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40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Cloud Run services · 35+ BigQuery datasets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640080" y="5870448"/>
            <a:ext cx="1091153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This graph wasn’t bought — it was operated into existence over ~8 months, without outside capital.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06</a:t>
            </a:r>
            <a:endParaRPr lang="en-US" sz="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PATTERN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How every PC service runs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591056"/>
            <a:ext cx="1091153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Every service in PC’s catalog follows the same four-stage architecture.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640080" y="2240280"/>
            <a:ext cx="2453564" cy="3200400"/>
          </a:xfrm>
          <a:prstGeom prst="roundRect">
            <a:avLst>
              <a:gd name="adj" fmla="val 2236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31520" y="2240280"/>
            <a:ext cx="2270684" cy="502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7" name="Shape 5"/>
          <p:cNvSpPr/>
          <p:nvPr/>
        </p:nvSpPr>
        <p:spPr>
          <a:xfrm>
            <a:off x="1478242" y="2624328"/>
            <a:ext cx="777240" cy="77724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24" y="2826410"/>
            <a:ext cx="373075" cy="37307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04672" y="3657600"/>
            <a:ext cx="21243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Ingest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841248" y="4233672"/>
            <a:ext cx="20512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45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Capture data from any source — APIs, documents, voice, forms, agents.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3093644" y="3547872"/>
            <a:ext cx="365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›</a:t>
            </a:r>
            <a:endParaRPr lang="en-US" sz="3000" dirty="0"/>
          </a:p>
        </p:txBody>
      </p:sp>
      <p:sp>
        <p:nvSpPr>
          <p:cNvPr id="12" name="Shape 9"/>
          <p:cNvSpPr/>
          <p:nvPr/>
        </p:nvSpPr>
        <p:spPr>
          <a:xfrm>
            <a:off x="3459404" y="2240280"/>
            <a:ext cx="2453564" cy="3200400"/>
          </a:xfrm>
          <a:prstGeom prst="roundRect">
            <a:avLst>
              <a:gd name="adj" fmla="val 2236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550844" y="2240280"/>
            <a:ext cx="2270684" cy="502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14" name="Shape 11"/>
          <p:cNvSpPr/>
          <p:nvPr/>
        </p:nvSpPr>
        <p:spPr>
          <a:xfrm>
            <a:off x="4297566" y="2624328"/>
            <a:ext cx="777240" cy="77724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48" y="2826410"/>
            <a:ext cx="373075" cy="373075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623996" y="3657600"/>
            <a:ext cx="21243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Orchestrate</a:t>
            </a:r>
            <a:endParaRPr lang="en-US" sz="2200" dirty="0"/>
          </a:p>
        </p:txBody>
      </p:sp>
      <p:sp>
        <p:nvSpPr>
          <p:cNvPr id="17" name="Text 13"/>
          <p:cNvSpPr/>
          <p:nvPr/>
        </p:nvSpPr>
        <p:spPr>
          <a:xfrm>
            <a:off x="3660572" y="4233672"/>
            <a:ext cx="20512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45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Apply rules, agents, and workflows across systems that don’t natively talk.</a:t>
            </a:r>
            <a:endParaRPr lang="en-US" sz="1150" dirty="0"/>
          </a:p>
        </p:txBody>
      </p:sp>
      <p:sp>
        <p:nvSpPr>
          <p:cNvPr id="18" name="Text 14"/>
          <p:cNvSpPr/>
          <p:nvPr/>
        </p:nvSpPr>
        <p:spPr>
          <a:xfrm>
            <a:off x="5912968" y="3547872"/>
            <a:ext cx="365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›</a:t>
            </a:r>
            <a:endParaRPr lang="en-US" sz="3000" dirty="0"/>
          </a:p>
        </p:txBody>
      </p:sp>
      <p:sp>
        <p:nvSpPr>
          <p:cNvPr id="19" name="Shape 15"/>
          <p:cNvSpPr/>
          <p:nvPr/>
        </p:nvSpPr>
        <p:spPr>
          <a:xfrm>
            <a:off x="6278728" y="2240280"/>
            <a:ext cx="2453564" cy="3200400"/>
          </a:xfrm>
          <a:prstGeom prst="roundRect">
            <a:avLst>
              <a:gd name="adj" fmla="val 2236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370168" y="2240280"/>
            <a:ext cx="2270684" cy="502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21" name="Shape 17"/>
          <p:cNvSpPr/>
          <p:nvPr/>
        </p:nvSpPr>
        <p:spPr>
          <a:xfrm>
            <a:off x="7116890" y="2624328"/>
            <a:ext cx="777240" cy="77724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972" y="2826410"/>
            <a:ext cx="373075" cy="373075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6443320" y="3657600"/>
            <a:ext cx="21243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Persist</a:t>
            </a:r>
            <a:endParaRPr lang="en-US" sz="2200" dirty="0"/>
          </a:p>
        </p:txBody>
      </p:sp>
      <p:sp>
        <p:nvSpPr>
          <p:cNvPr id="24" name="Text 19"/>
          <p:cNvSpPr/>
          <p:nvPr/>
        </p:nvSpPr>
        <p:spPr>
          <a:xfrm>
            <a:off x="6479896" y="4233672"/>
            <a:ext cx="20512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45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Append-only event log + structured golden records in BigQuery.</a:t>
            </a:r>
            <a:endParaRPr lang="en-US" sz="1150" dirty="0"/>
          </a:p>
        </p:txBody>
      </p:sp>
      <p:sp>
        <p:nvSpPr>
          <p:cNvPr id="25" name="Text 20"/>
          <p:cNvSpPr/>
          <p:nvPr/>
        </p:nvSpPr>
        <p:spPr>
          <a:xfrm>
            <a:off x="8732291" y="3547872"/>
            <a:ext cx="365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›</a:t>
            </a:r>
            <a:endParaRPr lang="en-US" sz="3000" dirty="0"/>
          </a:p>
        </p:txBody>
      </p:sp>
      <p:sp>
        <p:nvSpPr>
          <p:cNvPr id="26" name="Shape 21"/>
          <p:cNvSpPr/>
          <p:nvPr/>
        </p:nvSpPr>
        <p:spPr>
          <a:xfrm>
            <a:off x="9098051" y="2240280"/>
            <a:ext cx="2453564" cy="3200400"/>
          </a:xfrm>
          <a:prstGeom prst="roundRect">
            <a:avLst>
              <a:gd name="adj" fmla="val 2236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27" name="Shape 22"/>
          <p:cNvSpPr/>
          <p:nvPr/>
        </p:nvSpPr>
        <p:spPr>
          <a:xfrm>
            <a:off x="9189491" y="2240280"/>
            <a:ext cx="2270684" cy="502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28" name="Shape 23"/>
          <p:cNvSpPr/>
          <p:nvPr/>
        </p:nvSpPr>
        <p:spPr>
          <a:xfrm>
            <a:off x="9936213" y="2624328"/>
            <a:ext cx="777240" cy="77724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pic>
        <p:nvPicPr>
          <p:cNvPr id="29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8296" y="2826410"/>
            <a:ext cx="373075" cy="373075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9262643" y="3657600"/>
            <a:ext cx="21243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Serve</a:t>
            </a:r>
            <a:endParaRPr lang="en-US" sz="2200" dirty="0"/>
          </a:p>
        </p:txBody>
      </p:sp>
      <p:sp>
        <p:nvSpPr>
          <p:cNvPr id="31" name="Text 25"/>
          <p:cNvSpPr/>
          <p:nvPr/>
        </p:nvSpPr>
        <p:spPr>
          <a:xfrm>
            <a:off x="9299219" y="4233672"/>
            <a:ext cx="20512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450"/>
              </a:lnSpc>
              <a:buNone/>
            </a:pPr>
            <a:r>
              <a:rPr lang="en-US" sz="11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Push back to UIs, agents, integrations, and downstream services.</a:t>
            </a:r>
            <a:endParaRPr lang="en-US" sz="1150" dirty="0"/>
          </a:p>
        </p:txBody>
      </p:sp>
      <p:sp>
        <p:nvSpPr>
          <p:cNvPr id="32" name="Text 26"/>
          <p:cNvSpPr/>
          <p:nvPr/>
        </p:nvSpPr>
        <p:spPr>
          <a:xfrm>
            <a:off x="640080" y="5715000"/>
            <a:ext cx="109115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40+ Cloud Run services run this exact pattern in production. </a:t>
            </a:r>
            <a:pPr algn="ctr" indent="0" marL="0">
              <a:buNone/>
            </a:pPr>
            <a:r>
              <a:rPr lang="en-US" sz="13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Next slide: Doc Croc — one of them, end to end.</a:t>
            </a:r>
            <a:endParaRPr lang="en-US" sz="1300" dirty="0"/>
          </a:p>
        </p:txBody>
      </p:sp>
      <p:sp>
        <p:nvSpPr>
          <p:cNvPr id="33" name="Text 27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34" name="Text 28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35" name="Text 29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07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HOW IT WORKS · EXAMPLE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Doc Croc — the pattern, end to end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591056"/>
            <a:ext cx="10911535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4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The same four stages as the previous slide, with PC’s actual document-intelligence pipeline filling each. One concrete example of 40+ services that share this shape.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774040" y="2468880"/>
            <a:ext cx="1865376" cy="2240280"/>
          </a:xfrm>
          <a:prstGeom prst="roundRect">
            <a:avLst>
              <a:gd name="adj" fmla="val 2941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5480" y="2468880"/>
            <a:ext cx="1682496" cy="502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7" name="Shape 5"/>
          <p:cNvSpPr/>
          <p:nvPr/>
        </p:nvSpPr>
        <p:spPr>
          <a:xfrm>
            <a:off x="1478128" y="2724912"/>
            <a:ext cx="457200" cy="45720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478128" y="27157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902056" y="3255264"/>
            <a:ext cx="16093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Web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938632" y="3694176"/>
            <a:ext cx="15361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0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React + Vite + Gemini. User uploads documents.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2639416" y="3360420"/>
            <a:ext cx="3291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›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2968600" y="2468880"/>
            <a:ext cx="1865376" cy="2240280"/>
          </a:xfrm>
          <a:prstGeom prst="roundRect">
            <a:avLst>
              <a:gd name="adj" fmla="val 2941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060040" y="2468880"/>
            <a:ext cx="1682496" cy="502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14" name="Shape 12"/>
          <p:cNvSpPr/>
          <p:nvPr/>
        </p:nvSpPr>
        <p:spPr>
          <a:xfrm>
            <a:off x="3672688" y="2724912"/>
            <a:ext cx="457200" cy="45720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8FE8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672688" y="27157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2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096616" y="3255264"/>
            <a:ext cx="16093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Bridge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3133192" y="3694176"/>
            <a:ext cx="15361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0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Node + Identity Platform JWT. Verifies &amp; posts to the log.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4833976" y="3360420"/>
            <a:ext cx="3291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›</a:t>
            </a:r>
            <a:endParaRPr lang="en-US" sz="2200" dirty="0"/>
          </a:p>
        </p:txBody>
      </p:sp>
      <p:sp>
        <p:nvSpPr>
          <p:cNvPr id="19" name="Shape 17"/>
          <p:cNvSpPr/>
          <p:nvPr/>
        </p:nvSpPr>
        <p:spPr>
          <a:xfrm>
            <a:off x="5163160" y="2468880"/>
            <a:ext cx="1865376" cy="2240280"/>
          </a:xfrm>
          <a:prstGeom prst="roundRect">
            <a:avLst>
              <a:gd name="adj" fmla="val 2941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254600" y="2468880"/>
            <a:ext cx="1682496" cy="50292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21" name="Shape 19"/>
          <p:cNvSpPr/>
          <p:nvPr/>
        </p:nvSpPr>
        <p:spPr>
          <a:xfrm>
            <a:off x="5867248" y="2724912"/>
            <a:ext cx="457200" cy="45720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FFBF7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867248" y="27157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BF7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3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291176" y="3255264"/>
            <a:ext cx="16093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Event Log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5327752" y="3694176"/>
            <a:ext cx="15361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0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BigQuery, append-only. The durable middle layer.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7028536" y="3360420"/>
            <a:ext cx="3291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›</a:t>
            </a:r>
            <a:endParaRPr lang="en-US" sz="2200" dirty="0"/>
          </a:p>
        </p:txBody>
      </p:sp>
      <p:sp>
        <p:nvSpPr>
          <p:cNvPr id="26" name="Shape 24"/>
          <p:cNvSpPr/>
          <p:nvPr/>
        </p:nvSpPr>
        <p:spPr>
          <a:xfrm>
            <a:off x="7357720" y="2468880"/>
            <a:ext cx="1865376" cy="2240280"/>
          </a:xfrm>
          <a:prstGeom prst="roundRect">
            <a:avLst>
              <a:gd name="adj" fmla="val 2941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7449160" y="2468880"/>
            <a:ext cx="1682496" cy="50292"/>
          </a:xfrm>
          <a:prstGeom prst="rect">
            <a:avLst/>
          </a:prstGeom>
          <a:solidFill>
            <a:srgbClr val="C4B3FF"/>
          </a:solidFill>
          <a:ln/>
        </p:spPr>
      </p:sp>
      <p:sp>
        <p:nvSpPr>
          <p:cNvPr id="28" name="Shape 26"/>
          <p:cNvSpPr/>
          <p:nvPr/>
        </p:nvSpPr>
        <p:spPr>
          <a:xfrm>
            <a:off x="8061808" y="2724912"/>
            <a:ext cx="457200" cy="45720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C4B3FF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8061808" y="27157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4B3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4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7485736" y="3255264"/>
            <a:ext cx="16093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Worker</a:t>
            </a:r>
            <a:endParaRPr lang="en-US" sz="1450" dirty="0"/>
          </a:p>
        </p:txBody>
      </p:sp>
      <p:sp>
        <p:nvSpPr>
          <p:cNvPr id="31" name="Text 29"/>
          <p:cNvSpPr/>
          <p:nvPr/>
        </p:nvSpPr>
        <p:spPr>
          <a:xfrm>
            <a:off x="7522312" y="3694176"/>
            <a:ext cx="15361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0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Python + Vertex Gemini 2.5 Pro on Cloud Run. Normalizes.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9223096" y="3360420"/>
            <a:ext cx="3291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›</a:t>
            </a:r>
            <a:endParaRPr lang="en-US" sz="2200" dirty="0"/>
          </a:p>
        </p:txBody>
      </p:sp>
      <p:sp>
        <p:nvSpPr>
          <p:cNvPr id="33" name="Shape 31"/>
          <p:cNvSpPr/>
          <p:nvPr/>
        </p:nvSpPr>
        <p:spPr>
          <a:xfrm>
            <a:off x="9552280" y="2468880"/>
            <a:ext cx="1865376" cy="2240280"/>
          </a:xfrm>
          <a:prstGeom prst="roundRect">
            <a:avLst>
              <a:gd name="adj" fmla="val 2941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9643720" y="2468880"/>
            <a:ext cx="1682496" cy="50292"/>
          </a:xfrm>
          <a:prstGeom prst="rect">
            <a:avLst/>
          </a:prstGeom>
          <a:solidFill>
            <a:srgbClr val="B4F1D5"/>
          </a:solidFill>
          <a:ln/>
        </p:spPr>
      </p:sp>
      <p:sp>
        <p:nvSpPr>
          <p:cNvPr id="35" name="Shape 33"/>
          <p:cNvSpPr/>
          <p:nvPr/>
        </p:nvSpPr>
        <p:spPr>
          <a:xfrm>
            <a:off x="10256368" y="2724912"/>
            <a:ext cx="457200" cy="457200"/>
          </a:xfrm>
          <a:prstGeom prst="ellipse">
            <a:avLst/>
          </a:prstGeom>
          <a:solidFill>
            <a:srgbClr val="12253B"/>
          </a:solidFill>
          <a:ln w="15875">
            <a:solidFill>
              <a:srgbClr val="B4F1D5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10256368" y="27157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B4F1D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5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9680296" y="3255264"/>
            <a:ext cx="16093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Golden Records</a:t>
            </a:r>
            <a:endParaRPr lang="en-US" sz="1450" dirty="0"/>
          </a:p>
        </p:txBody>
      </p:sp>
      <p:sp>
        <p:nvSpPr>
          <p:cNvPr id="38" name="Text 36"/>
          <p:cNvSpPr/>
          <p:nvPr/>
        </p:nvSpPr>
        <p:spPr>
          <a:xfrm>
            <a:off x="9716872" y="3694176"/>
            <a:ext cx="15361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0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BigQuery — structured, queryable, agent-accessible.</a:t>
            </a:r>
            <a:endParaRPr lang="en-US" sz="1050" dirty="0"/>
          </a:p>
        </p:txBody>
      </p:sp>
      <p:sp>
        <p:nvSpPr>
          <p:cNvPr id="39" name="Text 37"/>
          <p:cNvSpPr/>
          <p:nvPr/>
        </p:nvSpPr>
        <p:spPr>
          <a:xfrm>
            <a:off x="640080" y="5349240"/>
            <a:ext cx="109115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One of 40+ services that share this shape.  </a:t>
            </a:r>
            <a:pPr algn="ctr" indent="0" marL="0">
              <a:buNone/>
            </a:pPr>
            <a:r>
              <a:rPr lang="en-US" sz="13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Same four stages, different filling.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41" name="Text 39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42" name="Text 40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08</a:t>
            </a:r>
            <a:endParaRPr lang="en-US" sz="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75488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30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BUSINESS MODEL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749808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Hybrid monetization — workspace AND work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40080" y="1591056"/>
            <a:ext cx="109115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Two revenue streams from one platform. Not pure-SaaS, not pure-services.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640080" y="2011680"/>
            <a:ext cx="5227168" cy="2907792"/>
          </a:xfrm>
          <a:prstGeom prst="roundRect">
            <a:avLst>
              <a:gd name="adj" fmla="val 2830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40080" y="2011680"/>
            <a:ext cx="50292" cy="2907792"/>
          </a:xfrm>
          <a:prstGeom prst="rect">
            <a:avLst/>
          </a:prstGeom>
          <a:solidFill>
            <a:srgbClr val="8FE8FF"/>
          </a:solidFill>
          <a:ln/>
        </p:spPr>
      </p:sp>
      <p:sp>
        <p:nvSpPr>
          <p:cNvPr id="7" name="Text 5"/>
          <p:cNvSpPr/>
          <p:nvPr/>
        </p:nvSpPr>
        <p:spPr>
          <a:xfrm>
            <a:off x="969264" y="2267712"/>
            <a:ext cx="45870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Workspace revenue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69264" y="2651760"/>
            <a:ext cx="45870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spc="50" kern="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Software access for operators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969264" y="3072384"/>
            <a:ext cx="4568800" cy="292608"/>
          </a:xfrm>
          <a:prstGeom prst="roundRect">
            <a:avLst>
              <a:gd name="adj" fmla="val 15625"/>
            </a:avLst>
          </a:prstGeom>
          <a:solidFill>
            <a:srgbClr val="02060D"/>
          </a:solidFill>
          <a:ln w="12700">
            <a:solidFill>
              <a:srgbClr val="21405A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969264" y="3072384"/>
            <a:ext cx="4111920" cy="292608"/>
          </a:xfrm>
          <a:prstGeom prst="roundRect">
            <a:avLst>
              <a:gd name="adj" fmla="val 15625"/>
            </a:avLst>
          </a:prstGeom>
          <a:solidFill>
            <a:srgbClr val="8FE8FF"/>
          </a:solidFill>
          <a:ln/>
        </p:spPr>
      </p:sp>
      <p:sp>
        <p:nvSpPr>
          <p:cNvPr id="11" name="Text 9"/>
          <p:cNvSpPr/>
          <p:nvPr/>
        </p:nvSpPr>
        <p:spPr>
          <a:xfrm>
            <a:off x="969264" y="3429000"/>
            <a:ext cx="456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8FE8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~90% margin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969264" y="3950208"/>
            <a:ext cx="4587088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UserOne $1,000 founding seat · Pushing Content subscription tiers · Deal Architect portal access.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324448" y="2011680"/>
            <a:ext cx="5227168" cy="2907792"/>
          </a:xfrm>
          <a:prstGeom prst="roundRect">
            <a:avLst>
              <a:gd name="adj" fmla="val 2830"/>
            </a:avLst>
          </a:prstGeom>
          <a:solidFill>
            <a:srgbClr val="0C1A2C"/>
          </a:solidFill>
          <a:ln w="12700">
            <a:solidFill>
              <a:srgbClr val="21405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2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324448" y="2011680"/>
            <a:ext cx="50292" cy="2907792"/>
          </a:xfrm>
          <a:prstGeom prst="rect">
            <a:avLst/>
          </a:prstGeom>
          <a:solidFill>
            <a:srgbClr val="FFBF7B"/>
          </a:solidFill>
          <a:ln/>
        </p:spPr>
      </p:sp>
      <p:sp>
        <p:nvSpPr>
          <p:cNvPr id="15" name="Text 13"/>
          <p:cNvSpPr/>
          <p:nvPr/>
        </p:nvSpPr>
        <p:spPr>
          <a:xfrm>
            <a:off x="6653632" y="2267712"/>
            <a:ext cx="45870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EEF7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Work revenue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6653632" y="2651760"/>
            <a:ext cx="45870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spc="50" kern="0" dirty="0">
                <a:solidFill>
                  <a:srgbClr val="FFBF7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Outcome delivery for customers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6653632" y="3072384"/>
            <a:ext cx="4568800" cy="292608"/>
          </a:xfrm>
          <a:prstGeom prst="roundRect">
            <a:avLst>
              <a:gd name="adj" fmla="val 15625"/>
            </a:avLst>
          </a:prstGeom>
          <a:solidFill>
            <a:srgbClr val="02060D"/>
          </a:solidFill>
          <a:ln w="12700">
            <a:solidFill>
              <a:srgbClr val="21405A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653632" y="3072384"/>
            <a:ext cx="3198160" cy="292608"/>
          </a:xfrm>
          <a:prstGeom prst="roundRect">
            <a:avLst>
              <a:gd name="adj" fmla="val 15625"/>
            </a:avLst>
          </a:prstGeom>
          <a:solidFill>
            <a:srgbClr val="FFBF7B"/>
          </a:solidFill>
          <a:ln/>
        </p:spPr>
      </p:sp>
      <p:sp>
        <p:nvSpPr>
          <p:cNvPr id="19" name="Text 17"/>
          <p:cNvSpPr/>
          <p:nvPr/>
        </p:nvSpPr>
        <p:spPr>
          <a:xfrm>
            <a:off x="6653632" y="3429000"/>
            <a:ext cx="456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BF7B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~70% margin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653632" y="3950208"/>
            <a:ext cx="4587088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Margin captured between customer payment and subcontractor cost — accounting, lending, DMV/IRS, business formation.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40080" y="5138928"/>
            <a:ext cx="10911535" cy="731520"/>
          </a:xfrm>
          <a:prstGeom prst="roundRect">
            <a:avLst>
              <a:gd name="adj" fmla="val 11250"/>
            </a:avLst>
          </a:prstGeom>
          <a:solidFill>
            <a:srgbClr val="02060D"/>
          </a:solidFill>
          <a:ln w="12700">
            <a:solidFill>
              <a:srgbClr val="21405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969264" y="5138928"/>
            <a:ext cx="1027145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B4F1D5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Industry-aligned, not contrarian:  </a:t>
            </a:r>
            <a:pPr indent="0" marL="0">
              <a:buNone/>
            </a:pPr>
            <a:r>
              <a:rPr lang="en-US" sz="1250" dirty="0">
                <a:solidFill>
                  <a:srgbClr val="9DB2C7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43% → 61% of SaaS companies move to hybrid pricing in 2026 (Monetizely / Gartner).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40080" y="643737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PUSHING CAPITAL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7528255" y="6437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spc="200" kern="0" dirty="0">
                <a:solidFill>
                  <a:srgbClr val="63788E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SEED 2026  ·  CONFIDENTIAL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11094415" y="6437376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8FE8F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09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Pushing Capital — Seed Round 2026</dc:title>
  <dc:subject>PptxGenJS Presentation</dc:subject>
  <dc:creator>Pushing Capital</dc:creator>
  <cp:lastModifiedBy>Pushing Capital</cp:lastModifiedBy>
  <cp:revision>1</cp:revision>
  <dcterms:created xsi:type="dcterms:W3CDTF">2026-05-15T04:56:34Z</dcterms:created>
  <dcterms:modified xsi:type="dcterms:W3CDTF">2026-05-15T04:56:34Z</dcterms:modified>
</cp:coreProperties>
</file>